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3"/>
  </p:notesMasterIdLst>
  <p:sldIdLst>
    <p:sldId id="302" r:id="rId2"/>
    <p:sldId id="257" r:id="rId3"/>
    <p:sldId id="308" r:id="rId4"/>
    <p:sldId id="309" r:id="rId5"/>
    <p:sldId id="259" r:id="rId6"/>
    <p:sldId id="264" r:id="rId7"/>
    <p:sldId id="266" r:id="rId8"/>
    <p:sldId id="310" r:id="rId9"/>
    <p:sldId id="313" r:id="rId10"/>
    <p:sldId id="312" r:id="rId11"/>
    <p:sldId id="311" r:id="rId12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ui-Cheng Kao" initials="睿成" lastIdx="1" clrIdx="0">
    <p:extLst>
      <p:ext uri="{19B8F6BF-5375-455C-9EA6-DF929625EA0E}">
        <p15:presenceInfo xmlns:p15="http://schemas.microsoft.com/office/powerpoint/2012/main" userId="e56c73595fa9464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AE1BC"/>
    <a:srgbClr val="FFDA96"/>
    <a:srgbClr val="C4AA88"/>
    <a:srgbClr val="5B9BD5"/>
    <a:srgbClr val="FFD891"/>
    <a:srgbClr val="F5B094"/>
    <a:srgbClr val="F6AF91"/>
    <a:srgbClr val="F6B79C"/>
    <a:srgbClr val="697A55"/>
    <a:srgbClr val="8C5B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6D9F66E-5EB9-4882-86FB-DCBF35E3C3E4}" styleName="中等深淺樣式 4 - 輔色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22838BEF-8BB2-4498-84A7-C5851F593DF1}" styleName="中等深淺樣式 4 - 輔色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8D230F3-CF80-4859-8CE7-A43EE81993B5}" styleName="淺色樣式 1 - 輔色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淺色樣式 1 - 輔色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79273" autoAdjust="0"/>
  </p:normalViewPr>
  <p:slideViewPr>
    <p:cSldViewPr snapToGrid="0">
      <p:cViewPr varScale="1">
        <p:scale>
          <a:sx n="99" d="100"/>
          <a:sy n="99" d="100"/>
        </p:scale>
        <p:origin x="3101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3874A4-E37A-4D90-AB8C-8C0E4DD9B2D4}" type="datetimeFigureOut">
              <a:rPr lang="zh-TW" altLang="en-US" smtClean="0"/>
              <a:t>2022/6/12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3240DF-713E-45B5-ADC6-97640311BFB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371299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3240DF-713E-45B5-ADC6-97640311BFB0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178027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3240DF-713E-45B5-ADC6-97640311BFB0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211391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3240DF-713E-45B5-ADC6-97640311BFB0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412395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3240DF-713E-45B5-ADC6-97640311BFB0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495912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3240DF-713E-45B5-ADC6-97640311BFB0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492613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27BCD91-1E93-4421-8975-79AA2F80D8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6E0DC696-038C-4EE6-84FC-682C8E8826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7F68F90-A23F-4716-8DA1-D479942AA2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12A1C-018C-4546-9A6B-34354A4EB639}" type="datetime1">
              <a:rPr lang="zh-TW" altLang="en-US" smtClean="0"/>
              <a:t>2022/6/12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D4BABB1-3352-41C8-8B21-F5439D8DC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13B8D2E-0DD9-48B8-9B39-ABA0A733B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6823B-40A2-44CA-A9A4-4CEF1C410F2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64893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14D9141-F13C-48F5-81C2-AFE35165E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772C1FC9-A211-4439-B487-35C2A45364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EAA71D3-AB33-4AB6-B97F-3B7D67D288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BEC62-2348-4F8D-AB12-8001744E0592}" type="datetime1">
              <a:rPr lang="zh-TW" altLang="en-US" smtClean="0"/>
              <a:t>2022/6/12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375A5AF-AA37-48BE-A636-58EFA432EB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1285B45-DFE4-4B67-BB25-3C2016B86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6823B-40A2-44CA-A9A4-4CEF1C410F2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008700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B567A340-7DAC-4F01-86D1-B43BCCC822B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5A77DA63-A482-4A0E-9CAE-B9F3EC5F33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CA91EB3-3AE9-4D57-B23F-D2CD6BCA5C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D39AC-AC77-48F6-B548-2A80F2813B61}" type="datetime1">
              <a:rPr lang="zh-TW" altLang="en-US" smtClean="0"/>
              <a:t>2022/6/12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0F3843E-E191-4EEC-92A3-D2FBF9007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1332B4E-977A-455E-A019-80F212DF5E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6823B-40A2-44CA-A9A4-4CEF1C410F2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649954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48FC4DE-D8D5-42D0-8F4B-50B4E6A89A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F6BF99A-4406-4B1A-9586-42458D15D9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B44D6C4-DAF1-4E8A-934E-102CDC1CA9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CF61C-A070-43ED-8D5B-6D5341DFEA5F}" type="datetime1">
              <a:rPr lang="zh-TW" altLang="en-US" smtClean="0"/>
              <a:t>2022/6/12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22AEFC4-6FB5-4576-A17A-E32C7C1B87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7D6CF6E-3AA8-42F7-9773-BA9660194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90514" y="6356350"/>
            <a:ext cx="624840" cy="365125"/>
          </a:xfrm>
        </p:spPr>
        <p:txBody>
          <a:bodyPr/>
          <a:lstStyle>
            <a:lvl1pPr>
              <a:defRPr sz="1400" b="1"/>
            </a:lvl1pPr>
          </a:lstStyle>
          <a:p>
            <a:fld id="{F486823B-40A2-44CA-A9A4-4CEF1C410F2B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278365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16C2608-FBFD-457A-B906-D765A85D88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7CBEA40-B52B-4DC8-8074-DA08434A03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CF9962B-3657-4A06-B143-9C967E7837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BFACB-0E56-4A07-AB9D-0B8071A0E344}" type="datetime1">
              <a:rPr lang="zh-TW" altLang="en-US" smtClean="0"/>
              <a:t>2022/6/12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A321F38-39CD-4663-88CD-33F1F905F7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8699E65-9E0C-4EB2-9266-888C1A1919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6823B-40A2-44CA-A9A4-4CEF1C410F2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40766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6C5A02E-9E3F-4B00-B38E-CC5CEF8C8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6FB6B4E-8E40-416C-8DC9-287F2FF42F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5139F687-7567-4DCD-B6BB-DDA1C314F7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CBF5083F-1059-476E-B35B-A711882D69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A4AAA-07D3-4400-B72D-81D816B1A345}" type="datetime1">
              <a:rPr lang="zh-TW" altLang="en-US" smtClean="0"/>
              <a:t>2022/6/12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F526BDAC-99BE-4E57-91AB-695332C4F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9D51671D-E2BF-4085-AF53-A5B8F983BA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6823B-40A2-44CA-A9A4-4CEF1C410F2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459872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BDC4CB9-0093-4350-BD83-2C97133F4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4F10681-70C9-4C64-91CC-678818E703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522771FF-2CD5-4BFF-B2D2-8F06B44C73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07F8E7D8-C5A3-4F9A-B8ED-6286CFE639C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9701595B-ACBD-4752-8CD8-0908F363BD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1147898F-A873-4D56-B67A-9A8C1F0DC2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1ADB6-595B-4C93-B1B6-B1AF3A2E000B}" type="datetime1">
              <a:rPr lang="zh-TW" altLang="en-US" smtClean="0"/>
              <a:t>2022/6/12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7890F9CD-5B4A-4266-B9A1-559C59DA00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4540ABFF-9952-4C18-B03B-85960B104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6823B-40A2-44CA-A9A4-4CEF1C410F2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615478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10A6410-5C7A-443F-8CD1-CF471CA7C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A08B9F72-546B-4C0F-A9E5-90B38AAAD6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A65E8-6D58-4C15-81A3-AA1E9929ACF4}" type="datetime1">
              <a:rPr lang="zh-TW" altLang="en-US" smtClean="0"/>
              <a:t>2022/6/12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3F3F8C62-045E-4AFF-9204-A35BD6DB0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111F581-2073-410E-BCD0-FC927C8E5E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6823B-40A2-44CA-A9A4-4CEF1C410F2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139805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454CF011-29B5-44D6-85DC-427F9B7420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0486D-0B68-4BD1-9F2B-4C79D409C9FF}" type="datetime1">
              <a:rPr lang="zh-TW" altLang="en-US" smtClean="0"/>
              <a:t>2022/6/12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90932DCE-4D25-45EC-B2FC-FBA38D5C7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D667EE6-C909-49F7-A81E-EF0A57CC79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6823B-40A2-44CA-A9A4-4CEF1C410F2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257013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9CCDEB8-0D3F-4E3E-B3BC-2743B2557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51DBCCB-4BBB-472A-8AAA-AF8B04D91C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E595688D-5A22-4744-A545-C3E087ABE9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86497B61-7049-41C0-8C07-9DFB0ADACF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B4BA0-C9AB-439D-A120-C85843514EF1}" type="datetime1">
              <a:rPr lang="zh-TW" altLang="en-US" smtClean="0"/>
              <a:t>2022/6/12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2F5A9EF4-4EE6-4600-8C66-374343636F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EEEDA552-84E4-45A0-8296-EE240CE44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6823B-40A2-44CA-A9A4-4CEF1C410F2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2447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5739318-8777-400A-A192-0190A1F33B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6FB1EA2A-7CE4-495E-9C24-73B2AF22407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ACA03120-1BDD-4480-92B8-9FA95DE038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4B566A1B-93FD-4046-8807-EE43B0253E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86AC7-4C8D-45C5-ACD6-A0497F009C5C}" type="datetime1">
              <a:rPr lang="zh-TW" altLang="en-US" smtClean="0"/>
              <a:t>2022/6/12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A0EB7116-44EF-42E6-BF6D-0020AAAF2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AF5A1CE5-B260-48F0-A6AD-86780ECE6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6823B-40A2-44CA-A9A4-4CEF1C410F2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613491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CEE5244C-F95B-43FB-8092-D25C340032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EFE9C4A-833D-4DFD-B025-0F9ADDC47B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4F5088E-73C6-451E-ABC9-D88C6C64EAF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6560F1-4A2D-41E7-A95C-1D40C3691C4B}" type="datetime1">
              <a:rPr lang="zh-TW" altLang="en-US" smtClean="0"/>
              <a:t>2022/6/12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8D9825E-2751-4FDE-AF2E-CBA72D764F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1639CB0-0EC1-4454-A70E-30808D552F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86823B-40A2-44CA-A9A4-4CEF1C410F2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079575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75396" y="2215163"/>
            <a:ext cx="12041204" cy="2014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TW" sz="4800" b="1" dirty="0">
                <a:solidFill>
                  <a:srgbClr val="697A55"/>
                </a:solidFill>
                <a:latin typeface="Palatino Linotype" panose="0204050205050503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Final project</a:t>
            </a:r>
          </a:p>
          <a:p>
            <a:pPr algn="ctr">
              <a:lnSpc>
                <a:spcPct val="150000"/>
              </a:lnSpc>
            </a:pPr>
            <a:r>
              <a:rPr lang="zh-TW" altLang="en-US" sz="4000" b="1" dirty="0">
                <a:solidFill>
                  <a:srgbClr val="697A55"/>
                </a:solidFill>
                <a:latin typeface="Palatino Linotype" panose="0204050205050503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第一原理</a:t>
            </a:r>
            <a:r>
              <a:rPr lang="en-US" altLang="zh-TW" sz="4000" b="1" dirty="0">
                <a:solidFill>
                  <a:srgbClr val="697A55"/>
                </a:solidFill>
                <a:latin typeface="Palatino Linotype" panose="0204050205050503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AI</a:t>
            </a:r>
            <a:r>
              <a:rPr lang="zh-TW" altLang="en-US" sz="4000" b="1" dirty="0">
                <a:solidFill>
                  <a:srgbClr val="697A55"/>
                </a:solidFill>
                <a:latin typeface="Palatino Linotype" panose="0204050205050503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化</a:t>
            </a:r>
            <a:r>
              <a:rPr lang="en-US" altLang="zh-TW" sz="4000" b="1" dirty="0">
                <a:solidFill>
                  <a:srgbClr val="697A55"/>
                </a:solidFill>
                <a:latin typeface="Palatino Linotype" panose="0204050205050503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-</a:t>
            </a:r>
            <a:r>
              <a:rPr lang="zh-TW" altLang="en-US" sz="4000" b="1" dirty="0">
                <a:solidFill>
                  <a:srgbClr val="697A55"/>
                </a:solidFill>
                <a:latin typeface="Palatino Linotype" panose="0204050205050503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最佳</a:t>
            </a:r>
            <a:r>
              <a:rPr lang="en-US" altLang="zh-TW" sz="4000" b="1" dirty="0">
                <a:solidFill>
                  <a:srgbClr val="697A55"/>
                </a:solidFill>
                <a:latin typeface="Palatino Linotype" panose="0204050205050503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SAA</a:t>
            </a:r>
            <a:r>
              <a:rPr lang="zh-TW" altLang="en-US" sz="4000" b="1" dirty="0">
                <a:solidFill>
                  <a:srgbClr val="697A55"/>
                </a:solidFill>
                <a:latin typeface="Palatino Linotype" panose="0204050205050503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催化劑吸附能預測</a:t>
            </a:r>
          </a:p>
        </p:txBody>
      </p:sp>
      <p:sp>
        <p:nvSpPr>
          <p:cNvPr id="7" name="矩形 6"/>
          <p:cNvSpPr/>
          <p:nvPr/>
        </p:nvSpPr>
        <p:spPr>
          <a:xfrm>
            <a:off x="3173860" y="1914462"/>
            <a:ext cx="584427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3200" dirty="0">
                <a:solidFill>
                  <a:srgbClr val="8C5B28"/>
                </a:solidFill>
                <a:latin typeface="Palatino Linotype" panose="0204050205050503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Machine Learning</a:t>
            </a: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118B577D-3A16-4F4E-B256-BC7A04CC26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7033350"/>
              </p:ext>
            </p:extLst>
          </p:nvPr>
        </p:nvGraphicFramePr>
        <p:xfrm>
          <a:off x="3195764" y="4569974"/>
          <a:ext cx="6172961" cy="11925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33786">
                  <a:extLst>
                    <a:ext uri="{9D8B030D-6E8A-4147-A177-3AD203B41FA5}">
                      <a16:colId xmlns:a16="http://schemas.microsoft.com/office/drawing/2014/main" val="744783258"/>
                    </a:ext>
                  </a:extLst>
                </a:gridCol>
                <a:gridCol w="4339175">
                  <a:extLst>
                    <a:ext uri="{9D8B030D-6E8A-4147-A177-3AD203B41FA5}">
                      <a16:colId xmlns:a16="http://schemas.microsoft.com/office/drawing/2014/main" val="4086720121"/>
                    </a:ext>
                  </a:extLst>
                </a:gridCol>
              </a:tblGrid>
              <a:tr h="61633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0" dirty="0">
                          <a:solidFill>
                            <a:srgbClr val="8C5B28"/>
                          </a:solidFill>
                          <a:latin typeface="Palatino Linotype" panose="0204050205050503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Teammates: </a:t>
                      </a:r>
                      <a:endParaRPr lang="zh-TW" altLang="en-US" sz="2400" b="0" dirty="0">
                        <a:latin typeface="Palatino Linotype" panose="0204050205050503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400" b="0" dirty="0">
                          <a:solidFill>
                            <a:srgbClr val="8C5B28"/>
                          </a:solidFill>
                          <a:latin typeface="Palatino Linotype" panose="0204050205050503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高睿成  陳冠儒  蔡沂華</a:t>
                      </a:r>
                      <a:endParaRPr lang="en-US" altLang="zh-TW" sz="2400" b="0" dirty="0">
                        <a:solidFill>
                          <a:srgbClr val="8C5B28"/>
                        </a:solidFill>
                        <a:latin typeface="Palatino Linotype" panose="0204050205050503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4843634"/>
                  </a:ext>
                </a:extLst>
              </a:tr>
              <a:tr h="57617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0" dirty="0">
                          <a:solidFill>
                            <a:srgbClr val="8C5B28"/>
                          </a:solidFill>
                          <a:latin typeface="Palatino Linotype" panose="0204050205050503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Teachers: </a:t>
                      </a:r>
                      <a:endParaRPr lang="zh-TW" altLang="en-US" sz="2400" b="0" dirty="0">
                        <a:latin typeface="Palatino Linotype" panose="0204050205050503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2400" b="0" dirty="0">
                          <a:solidFill>
                            <a:srgbClr val="8C5B28"/>
                          </a:solidFill>
                          <a:latin typeface="Palatino Linotype" panose="0204050205050503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陳南佑 老師  楊安正 老師</a:t>
                      </a:r>
                      <a:endParaRPr lang="zh-TW" altLang="en-US" sz="2400" b="0" dirty="0">
                        <a:latin typeface="Palatino Linotype" panose="0204050205050503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8358567"/>
                  </a:ext>
                </a:extLst>
              </a:tr>
            </a:tbl>
          </a:graphicData>
        </a:graphic>
      </p:graphicFrame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3DC1BDE7-5A5A-4684-A186-53CAFF9E2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6823B-40A2-44CA-A9A4-4CEF1C410F2B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167555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/>
          <p:cNvGrpSpPr/>
          <p:nvPr/>
        </p:nvGrpSpPr>
        <p:grpSpPr>
          <a:xfrm>
            <a:off x="3487119" y="304762"/>
            <a:ext cx="5145437" cy="646331"/>
            <a:chOff x="4510896" y="287178"/>
            <a:chExt cx="5145437" cy="646331"/>
          </a:xfrm>
        </p:grpSpPr>
        <p:sp>
          <p:nvSpPr>
            <p:cNvPr id="5" name="矩形 4"/>
            <p:cNvSpPr/>
            <p:nvPr/>
          </p:nvSpPr>
          <p:spPr>
            <a:xfrm>
              <a:off x="5032440" y="287178"/>
              <a:ext cx="4352474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3600" b="1" dirty="0">
                  <a:solidFill>
                    <a:srgbClr val="8C5B28"/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Results &amp; discussion</a:t>
              </a:r>
            </a:p>
          </p:txBody>
        </p:sp>
        <p:cxnSp>
          <p:nvCxnSpPr>
            <p:cNvPr id="6" name="直線接點 5"/>
            <p:cNvCxnSpPr>
              <a:cxnSpLocks/>
            </p:cNvCxnSpPr>
            <p:nvPr/>
          </p:nvCxnSpPr>
          <p:spPr>
            <a:xfrm>
              <a:off x="4510896" y="933509"/>
              <a:ext cx="5145437" cy="0"/>
            </a:xfrm>
            <a:prstGeom prst="line">
              <a:avLst/>
            </a:prstGeom>
            <a:ln w="31750">
              <a:solidFill>
                <a:srgbClr val="C4AA8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BE51832B-7A82-45B6-BCA2-A1B260329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6823B-40A2-44CA-A9A4-4CEF1C410F2B}" type="slidenum">
              <a:rPr lang="zh-TW" altLang="en-US" smtClean="0"/>
              <a:pPr/>
              <a:t>10</a:t>
            </a:fld>
            <a:endParaRPr lang="zh-TW" altLang="en-US" dirty="0"/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F68DE3BC-455F-4DD1-8BC6-48AF97E60397}"/>
              </a:ext>
            </a:extLst>
          </p:cNvPr>
          <p:cNvSpPr txBox="1"/>
          <p:nvPr/>
        </p:nvSpPr>
        <p:spPr>
          <a:xfrm>
            <a:off x="1826001" y="1597424"/>
            <a:ext cx="2611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分</a:t>
            </a:r>
            <a:r>
              <a:rPr lang="en-US" altLang="zh-TW" dirty="0"/>
              <a:t>Ag, Au, Cu</a:t>
            </a:r>
            <a:r>
              <a:rPr lang="zh-TW" altLang="en-US" dirty="0"/>
              <a:t>三類</a:t>
            </a:r>
            <a:endParaRPr lang="en-US" altLang="zh-TW" dirty="0"/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F29DF38F-85FB-49F9-BD9D-F2AD573DECC0}"/>
              </a:ext>
            </a:extLst>
          </p:cNvPr>
          <p:cNvSpPr txBox="1"/>
          <p:nvPr/>
        </p:nvSpPr>
        <p:spPr>
          <a:xfrm>
            <a:off x="4879167" y="1595894"/>
            <a:ext cx="2611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分</a:t>
            </a:r>
            <a:r>
              <a:rPr lang="en-US" altLang="zh-TW" dirty="0"/>
              <a:t>guest elements</a:t>
            </a:r>
            <a:r>
              <a:rPr lang="zh-TW" altLang="en-US" dirty="0"/>
              <a:t>二十類</a:t>
            </a:r>
            <a:endParaRPr lang="en-US" altLang="zh-TW" dirty="0"/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83242B26-C4E9-49B2-B534-646A28263922}"/>
              </a:ext>
            </a:extLst>
          </p:cNvPr>
          <p:cNvSpPr txBox="1"/>
          <p:nvPr/>
        </p:nvSpPr>
        <p:spPr>
          <a:xfrm>
            <a:off x="8438609" y="1595894"/>
            <a:ext cx="2076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分</a:t>
            </a:r>
            <a:r>
              <a:rPr lang="en-US" altLang="zh-TW" dirty="0"/>
              <a:t>full &amp; single </a:t>
            </a:r>
            <a:r>
              <a:rPr lang="zh-TW" altLang="en-US" dirty="0"/>
              <a:t>二群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8420435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/>
          <p:cNvGrpSpPr/>
          <p:nvPr/>
        </p:nvGrpSpPr>
        <p:grpSpPr>
          <a:xfrm>
            <a:off x="3487119" y="304762"/>
            <a:ext cx="5145437" cy="646331"/>
            <a:chOff x="4510896" y="287178"/>
            <a:chExt cx="5145437" cy="646331"/>
          </a:xfrm>
        </p:grpSpPr>
        <p:sp>
          <p:nvSpPr>
            <p:cNvPr id="5" name="矩形 4"/>
            <p:cNvSpPr/>
            <p:nvPr/>
          </p:nvSpPr>
          <p:spPr>
            <a:xfrm>
              <a:off x="5328261" y="287178"/>
              <a:ext cx="3583032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3600" b="1" dirty="0">
                  <a:solidFill>
                    <a:srgbClr val="8C5B28"/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Job arrangement</a:t>
              </a:r>
            </a:p>
          </p:txBody>
        </p:sp>
        <p:cxnSp>
          <p:nvCxnSpPr>
            <p:cNvPr id="6" name="直線接點 5"/>
            <p:cNvCxnSpPr>
              <a:cxnSpLocks/>
            </p:cNvCxnSpPr>
            <p:nvPr/>
          </p:nvCxnSpPr>
          <p:spPr>
            <a:xfrm>
              <a:off x="4510896" y="933509"/>
              <a:ext cx="5145437" cy="0"/>
            </a:xfrm>
            <a:prstGeom prst="line">
              <a:avLst/>
            </a:prstGeom>
            <a:ln w="31750">
              <a:solidFill>
                <a:srgbClr val="C4AA8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BE51832B-7A82-45B6-BCA2-A1B260329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6823B-40A2-44CA-A9A4-4CEF1C410F2B}" type="slidenum">
              <a:rPr lang="zh-TW" altLang="en-US" smtClean="0"/>
              <a:pPr/>
              <a:t>11</a:t>
            </a:fld>
            <a:endParaRPr lang="zh-TW" altLang="en-US" dirty="0"/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67484CEB-0BDF-4756-9BFE-E158FA0916C8}"/>
              </a:ext>
            </a:extLst>
          </p:cNvPr>
          <p:cNvSpPr txBox="1"/>
          <p:nvPr/>
        </p:nvSpPr>
        <p:spPr>
          <a:xfrm>
            <a:off x="1358016" y="1975123"/>
            <a:ext cx="1045733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p"/>
            </a:pPr>
            <a:r>
              <a:rPr lang="zh-TW" altLang="en-US" sz="2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高睿成</a:t>
            </a:r>
            <a:r>
              <a:rPr lang="en-US" altLang="zh-TW" sz="2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:</a:t>
            </a:r>
            <a:r>
              <a:rPr lang="zh-TW" altLang="en-US" sz="2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 主導</a:t>
            </a:r>
            <a:r>
              <a:rPr lang="en-US" altLang="zh-TW" sz="2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final project/data generation/ppt</a:t>
            </a:r>
            <a:r>
              <a:rPr lang="zh-TW" altLang="en-US" sz="2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製作</a:t>
            </a:r>
            <a:r>
              <a:rPr lang="en-US" altLang="zh-TW" sz="2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/ppt</a:t>
            </a:r>
            <a:r>
              <a:rPr lang="zh-TW" altLang="en-US" sz="2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講解</a:t>
            </a:r>
            <a:r>
              <a:rPr lang="en-US" altLang="zh-TW" sz="2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/</a:t>
            </a:r>
            <a:r>
              <a:rPr lang="zh-TW" altLang="en-US" sz="2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書面報告製作</a:t>
            </a:r>
            <a:endParaRPr lang="en-US" altLang="zh-TW" sz="24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Wingdings" panose="05000000000000000000" pitchFamily="2" charset="2"/>
              <a:buChar char="p"/>
            </a:pPr>
            <a:endParaRPr lang="en-US" altLang="zh-TW" sz="24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Wingdings" panose="05000000000000000000" pitchFamily="2" charset="2"/>
              <a:buChar char="p"/>
            </a:pPr>
            <a:endParaRPr lang="en-US" altLang="zh-TW" sz="24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Wingdings" panose="05000000000000000000" pitchFamily="2" charset="2"/>
              <a:buChar char="p"/>
            </a:pPr>
            <a:r>
              <a:rPr lang="zh-TW" altLang="en-US" sz="2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陳冠儒</a:t>
            </a:r>
            <a:r>
              <a:rPr lang="en-US" altLang="zh-TW" sz="2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:</a:t>
            </a:r>
            <a:r>
              <a:rPr lang="zh-TW" altLang="en-US" sz="2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main code/ppt</a:t>
            </a:r>
            <a:r>
              <a:rPr lang="zh-TW" altLang="en-US" sz="2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製作</a:t>
            </a:r>
            <a:r>
              <a:rPr lang="en-US" altLang="zh-TW" sz="2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/ppt</a:t>
            </a:r>
            <a:r>
              <a:rPr lang="zh-TW" altLang="en-US" sz="2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講解</a:t>
            </a:r>
            <a:endParaRPr lang="en-US" altLang="zh-TW" sz="24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Wingdings" panose="05000000000000000000" pitchFamily="2" charset="2"/>
              <a:buChar char="p"/>
            </a:pPr>
            <a:endParaRPr lang="en-US" altLang="zh-TW" sz="24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Wingdings" panose="05000000000000000000" pitchFamily="2" charset="2"/>
              <a:buChar char="p"/>
            </a:pPr>
            <a:endParaRPr lang="en-US" altLang="zh-TW" sz="24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Wingdings" panose="05000000000000000000" pitchFamily="2" charset="2"/>
              <a:buChar char="p"/>
            </a:pPr>
            <a:r>
              <a:rPr lang="zh-TW" altLang="en-US" sz="2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蔡沂華</a:t>
            </a:r>
            <a:r>
              <a:rPr lang="en-US" altLang="zh-TW" sz="2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:</a:t>
            </a:r>
            <a:r>
              <a:rPr lang="zh-TW" altLang="en-US" sz="2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data post-process/ppt</a:t>
            </a:r>
            <a:r>
              <a:rPr lang="zh-TW" altLang="en-US" sz="2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製作</a:t>
            </a:r>
            <a:r>
              <a:rPr lang="en-US" altLang="zh-TW" sz="2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/ppt</a:t>
            </a:r>
            <a:r>
              <a:rPr lang="zh-TW" altLang="en-US" sz="2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講解</a:t>
            </a:r>
            <a:r>
              <a:rPr lang="en-US" altLang="zh-TW" sz="2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/</a:t>
            </a:r>
            <a:r>
              <a:rPr lang="zh-TW" altLang="en-US" sz="2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書面報告製作</a:t>
            </a:r>
            <a:endParaRPr lang="en-US" altLang="zh-TW" sz="24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04141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3881120" y="416560"/>
            <a:ext cx="41452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4800" b="1" dirty="0">
                <a:solidFill>
                  <a:srgbClr val="697A55"/>
                </a:solidFill>
                <a:latin typeface="Palatino Linotype" panose="0204050205050503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Outline</a:t>
            </a:r>
            <a:endParaRPr lang="zh-TW" altLang="en-US" sz="4800" b="1" dirty="0">
              <a:solidFill>
                <a:srgbClr val="697A55"/>
              </a:solidFill>
              <a:latin typeface="Palatino Linotype" panose="0204050205050503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090239" y="1468969"/>
            <a:ext cx="6843974" cy="452431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altLang="zh-TW" sz="3200" dirty="0">
                <a:solidFill>
                  <a:srgbClr val="8C5B28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  </a:t>
            </a:r>
            <a:r>
              <a:rPr lang="en-US" altLang="zh-TW" sz="3200" dirty="0">
                <a:solidFill>
                  <a:srgbClr val="8C5B28"/>
                </a:solidFill>
                <a:latin typeface="Palatino Linotype" panose="0204050205050503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Introduction</a:t>
            </a:r>
          </a:p>
          <a:p>
            <a:endParaRPr lang="en-US" altLang="zh-TW" sz="3200" dirty="0">
              <a:solidFill>
                <a:srgbClr val="8C5B28"/>
              </a:solidFill>
              <a:latin typeface="Palatino Linotype" panose="0204050205050503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altLang="zh-TW" sz="3200" dirty="0">
                <a:solidFill>
                  <a:srgbClr val="8C5B28"/>
                </a:solidFill>
                <a:latin typeface="Palatino Linotype" panose="0204050205050503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  Training set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n-US" altLang="zh-TW" sz="3200" dirty="0">
              <a:solidFill>
                <a:srgbClr val="8C5B28"/>
              </a:solidFill>
              <a:latin typeface="Palatino Linotype" panose="0204050205050503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altLang="zh-TW" sz="3200" dirty="0">
                <a:solidFill>
                  <a:srgbClr val="8C5B28"/>
                </a:solidFill>
                <a:latin typeface="Palatino Linotype" panose="0204050205050503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  Model</a:t>
            </a:r>
          </a:p>
          <a:p>
            <a:endParaRPr lang="en-US" altLang="zh-TW" sz="3200" dirty="0">
              <a:solidFill>
                <a:srgbClr val="8C5B28"/>
              </a:solidFill>
              <a:latin typeface="Palatino Linotype" panose="0204050205050503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altLang="zh-TW" sz="3200" dirty="0">
                <a:solidFill>
                  <a:srgbClr val="8C5B28"/>
                </a:solidFill>
                <a:latin typeface="Palatino Linotype" panose="0204050205050503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  Results &amp; discussion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n-US" altLang="zh-TW" sz="3200" dirty="0">
              <a:solidFill>
                <a:srgbClr val="8C5B28"/>
              </a:solidFill>
              <a:latin typeface="Palatino Linotype" panose="0204050205050503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altLang="zh-TW" sz="3200" dirty="0">
                <a:solidFill>
                  <a:srgbClr val="8C5B28"/>
                </a:solidFill>
                <a:latin typeface="Palatino Linotype" panose="0204050205050503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  Job arrangement</a:t>
            </a:r>
          </a:p>
        </p:txBody>
      </p:sp>
      <p:cxnSp>
        <p:nvCxnSpPr>
          <p:cNvPr id="6" name="直線接點 5"/>
          <p:cNvCxnSpPr/>
          <p:nvPr/>
        </p:nvCxnSpPr>
        <p:spPr>
          <a:xfrm>
            <a:off x="105728" y="864715"/>
            <a:ext cx="4320000" cy="1"/>
          </a:xfrm>
          <a:prstGeom prst="line">
            <a:avLst/>
          </a:prstGeom>
          <a:ln w="25400">
            <a:solidFill>
              <a:srgbClr val="697A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接點 6"/>
          <p:cNvCxnSpPr/>
          <p:nvPr/>
        </p:nvCxnSpPr>
        <p:spPr>
          <a:xfrm>
            <a:off x="7674429" y="864716"/>
            <a:ext cx="4519569" cy="6141"/>
          </a:xfrm>
          <a:prstGeom prst="line">
            <a:avLst/>
          </a:prstGeom>
          <a:ln w="25400">
            <a:solidFill>
              <a:srgbClr val="697A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E2F75150-80D4-42C6-ADFA-80828FAD7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6823B-40A2-44CA-A9A4-4CEF1C410F2B}" type="slidenum">
              <a:rPr lang="zh-TW" altLang="en-US" smtClean="0"/>
              <a:pPr/>
              <a:t>2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730175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群組 2">
            <a:extLst>
              <a:ext uri="{FF2B5EF4-FFF2-40B4-BE49-F238E27FC236}">
                <a16:creationId xmlns:a16="http://schemas.microsoft.com/office/drawing/2014/main" id="{00511E36-550B-4AFA-AEDD-5943CCE4181D}"/>
              </a:ext>
            </a:extLst>
          </p:cNvPr>
          <p:cNvGrpSpPr/>
          <p:nvPr/>
        </p:nvGrpSpPr>
        <p:grpSpPr>
          <a:xfrm>
            <a:off x="630547" y="3497138"/>
            <a:ext cx="4247188" cy="2859212"/>
            <a:chOff x="3706861" y="3612869"/>
            <a:chExt cx="4687516" cy="3108606"/>
          </a:xfrm>
        </p:grpSpPr>
        <p:grpSp>
          <p:nvGrpSpPr>
            <p:cNvPr id="12" name="群組 11">
              <a:extLst>
                <a:ext uri="{FF2B5EF4-FFF2-40B4-BE49-F238E27FC236}">
                  <a16:creationId xmlns:a16="http://schemas.microsoft.com/office/drawing/2014/main" id="{C8AD1A85-3909-4633-B5E1-AA6B0833940C}"/>
                </a:ext>
              </a:extLst>
            </p:cNvPr>
            <p:cNvGrpSpPr/>
            <p:nvPr/>
          </p:nvGrpSpPr>
          <p:grpSpPr>
            <a:xfrm>
              <a:off x="4229730" y="3612869"/>
              <a:ext cx="4164647" cy="3108606"/>
              <a:chOff x="4147180" y="3366841"/>
              <a:chExt cx="4247197" cy="3354634"/>
            </a:xfrm>
          </p:grpSpPr>
          <p:pic>
            <p:nvPicPr>
              <p:cNvPr id="14" name="圖片 13">
                <a:extLst>
                  <a:ext uri="{FF2B5EF4-FFF2-40B4-BE49-F238E27FC236}">
                    <a16:creationId xmlns:a16="http://schemas.microsoft.com/office/drawing/2014/main" id="{EA648F55-45AE-47FD-88CF-B2BFA789AC6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147180" y="3366841"/>
                <a:ext cx="4247197" cy="3354634"/>
              </a:xfrm>
              <a:prstGeom prst="rect">
                <a:avLst/>
              </a:prstGeom>
            </p:spPr>
          </p:pic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2893373C-98B1-4F46-85CD-9CAE403FED6D}"/>
                  </a:ext>
                </a:extLst>
              </p:cNvPr>
              <p:cNvSpPr/>
              <p:nvPr/>
            </p:nvSpPr>
            <p:spPr>
              <a:xfrm>
                <a:off x="4242816" y="3397425"/>
                <a:ext cx="426720" cy="21750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18" name="文字方塊 17">
              <a:extLst>
                <a:ext uri="{FF2B5EF4-FFF2-40B4-BE49-F238E27FC236}">
                  <a16:creationId xmlns:a16="http://schemas.microsoft.com/office/drawing/2014/main" id="{1B4A9D04-F7F0-4268-AC32-696A16DD6256}"/>
                </a:ext>
              </a:extLst>
            </p:cNvPr>
            <p:cNvSpPr txBox="1"/>
            <p:nvPr/>
          </p:nvSpPr>
          <p:spPr>
            <a:xfrm>
              <a:off x="3706861" y="4148736"/>
              <a:ext cx="1339587" cy="5019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b="1" dirty="0">
                  <a:latin typeface="Palatino Linotype" panose="02040502050505030304" pitchFamily="18" charset="0"/>
                </a:rPr>
                <a:t>CO</a:t>
              </a:r>
              <a:r>
                <a:rPr lang="en-US" altLang="zh-TW" sz="2400" b="1" baseline="-25000" dirty="0">
                  <a:latin typeface="Palatino Linotype" panose="02040502050505030304" pitchFamily="18" charset="0"/>
                </a:rPr>
                <a:t>2</a:t>
              </a:r>
              <a:r>
                <a:rPr lang="en-US" altLang="zh-TW" sz="2400" b="1" dirty="0">
                  <a:latin typeface="Palatino Linotype" panose="02040502050505030304" pitchFamily="18" charset="0"/>
                </a:rPr>
                <a:t>RR</a:t>
              </a:r>
              <a:endParaRPr lang="zh-TW" altLang="en-US" sz="2400" b="1" dirty="0">
                <a:latin typeface="Palatino Linotype" panose="02040502050505030304" pitchFamily="18" charset="0"/>
              </a:endParaRPr>
            </a:p>
          </p:txBody>
        </p:sp>
      </p:grpSp>
      <p:grpSp>
        <p:nvGrpSpPr>
          <p:cNvPr id="4" name="群組 3"/>
          <p:cNvGrpSpPr/>
          <p:nvPr/>
        </p:nvGrpSpPr>
        <p:grpSpPr>
          <a:xfrm>
            <a:off x="4292600" y="277614"/>
            <a:ext cx="3606800" cy="655895"/>
            <a:chOff x="4292600" y="277614"/>
            <a:chExt cx="3606800" cy="655895"/>
          </a:xfrm>
        </p:grpSpPr>
        <p:sp>
          <p:nvSpPr>
            <p:cNvPr id="5" name="矩形 4"/>
            <p:cNvSpPr/>
            <p:nvPr/>
          </p:nvSpPr>
          <p:spPr>
            <a:xfrm>
              <a:off x="4803531" y="277614"/>
              <a:ext cx="2689839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3600" b="1" dirty="0">
                  <a:solidFill>
                    <a:srgbClr val="8C5B28"/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Introduction</a:t>
              </a:r>
            </a:p>
          </p:txBody>
        </p:sp>
        <p:cxnSp>
          <p:nvCxnSpPr>
            <p:cNvPr id="6" name="直線接點 5"/>
            <p:cNvCxnSpPr/>
            <p:nvPr/>
          </p:nvCxnSpPr>
          <p:spPr>
            <a:xfrm>
              <a:off x="4292600" y="933509"/>
              <a:ext cx="3606800" cy="0"/>
            </a:xfrm>
            <a:prstGeom prst="line">
              <a:avLst/>
            </a:prstGeom>
            <a:ln w="31750">
              <a:solidFill>
                <a:srgbClr val="C4AA8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A7129C20-4263-48C9-ACA7-75B81B8E3840}"/>
              </a:ext>
            </a:extLst>
          </p:cNvPr>
          <p:cNvSpPr txBox="1"/>
          <p:nvPr/>
        </p:nvSpPr>
        <p:spPr>
          <a:xfrm>
            <a:off x="918637" y="1122717"/>
            <a:ext cx="10354725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AutoNum type="arabicPeriod"/>
            </a:pPr>
            <a:r>
              <a:rPr lang="en-US" altLang="zh-TW" sz="2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Surface catalysis reaction highly depends on the adsorption energy.</a:t>
            </a:r>
          </a:p>
          <a:p>
            <a:pPr marL="457200" indent="-457200" algn="just">
              <a:buAutoNum type="arabicPeriod"/>
            </a:pPr>
            <a:endParaRPr lang="en-US" altLang="zh-TW" sz="8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AutoNum type="arabicPeriod"/>
            </a:pPr>
            <a:r>
              <a:rPr lang="en-US" altLang="zh-TW" sz="2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The </a:t>
            </a:r>
            <a:r>
              <a:rPr lang="en-US" altLang="zh-TW" sz="2400" b="1" dirty="0">
                <a:solidFill>
                  <a:schemeClr val="accent1">
                    <a:lumMod val="75000"/>
                  </a:schemeClr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density of states (DOS)</a:t>
            </a:r>
            <a:r>
              <a:rPr lang="en-US" altLang="zh-TW" sz="2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 of the catalysts and adsorbates contribute the adsorption energy</a:t>
            </a:r>
            <a:r>
              <a:rPr lang="zh-TW" altLang="en-US" sz="2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(E</a:t>
            </a:r>
            <a:r>
              <a:rPr lang="en-US" altLang="zh-TW" sz="2400" b="1" baseline="-25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ads</a:t>
            </a:r>
            <a:r>
              <a:rPr lang="en-US" altLang="zh-TW" sz="2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).</a:t>
            </a:r>
          </a:p>
          <a:p>
            <a:pPr marL="457200" indent="-457200" algn="just">
              <a:buAutoNum type="arabicPeriod"/>
            </a:pPr>
            <a:endParaRPr lang="en-US" altLang="zh-TW" sz="8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AutoNum type="arabicPeriod"/>
            </a:pPr>
            <a:r>
              <a:rPr lang="en-US" altLang="zh-TW" sz="2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Using machine learning to predict the </a:t>
            </a:r>
            <a:r>
              <a:rPr lang="en-US" altLang="zh-TW" sz="2400" b="1" dirty="0">
                <a:solidFill>
                  <a:srgbClr val="F5B094"/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adsorption energy</a:t>
            </a:r>
            <a:r>
              <a:rPr lang="en-US" altLang="zh-TW" sz="2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 of the reactants and intermediates through DOS plots. </a:t>
            </a:r>
          </a:p>
        </p:txBody>
      </p:sp>
      <p:sp>
        <p:nvSpPr>
          <p:cNvPr id="11" name="投影片編號版面配置區 6">
            <a:extLst>
              <a:ext uri="{FF2B5EF4-FFF2-40B4-BE49-F238E27FC236}">
                <a16:creationId xmlns:a16="http://schemas.microsoft.com/office/drawing/2014/main" id="{25294F57-FB7F-48E5-AD2B-80AF6E416D3D}"/>
              </a:ext>
            </a:extLst>
          </p:cNvPr>
          <p:cNvSpPr txBox="1">
            <a:spLocks/>
          </p:cNvSpPr>
          <p:nvPr/>
        </p:nvSpPr>
        <p:spPr>
          <a:xfrm>
            <a:off x="11190514" y="6356350"/>
            <a:ext cx="624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4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486823B-40A2-44CA-A9A4-4CEF1C410F2B}" type="slidenum">
              <a:rPr lang="zh-TW" altLang="en-US" smtClean="0"/>
              <a:pPr/>
              <a:t>3</a:t>
            </a:fld>
            <a:endParaRPr lang="zh-TW" altLang="en-US" dirty="0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C3200C98-A434-4DD9-A84E-3066CF2718A3}"/>
              </a:ext>
            </a:extLst>
          </p:cNvPr>
          <p:cNvSpPr txBox="1"/>
          <p:nvPr/>
        </p:nvSpPr>
        <p:spPr>
          <a:xfrm>
            <a:off x="665831" y="6340539"/>
            <a:ext cx="4858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i="1" dirty="0">
                <a:latin typeface="Palatino Linotype" panose="02040502050505030304" pitchFamily="18" charset="0"/>
              </a:rPr>
              <a:t>ACS Appl. Energy Mater. </a:t>
            </a:r>
            <a:r>
              <a:rPr lang="en-US" altLang="zh-TW" b="1" dirty="0">
                <a:latin typeface="Palatino Linotype" panose="02040502050505030304" pitchFamily="18" charset="0"/>
              </a:rPr>
              <a:t>2021</a:t>
            </a:r>
            <a:r>
              <a:rPr lang="en-US" altLang="zh-TW" dirty="0">
                <a:latin typeface="Palatino Linotype" panose="02040502050505030304" pitchFamily="18" charset="0"/>
              </a:rPr>
              <a:t>, 4, 14043−14058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0C293F56-4588-4424-99B2-60195A3EF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6823B-40A2-44CA-A9A4-4CEF1C410F2B}" type="slidenum">
              <a:rPr lang="zh-TW" altLang="en-US" smtClean="0"/>
              <a:pPr/>
              <a:t>3</a:t>
            </a:fld>
            <a:endParaRPr lang="zh-TW" altLang="en-US" dirty="0"/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850EEB3E-272B-4729-999D-1010697B47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3549" y="3497138"/>
            <a:ext cx="4301436" cy="2739278"/>
          </a:xfrm>
          <a:prstGeom prst="rect">
            <a:avLst/>
          </a:prstGeom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E7B8734C-7066-4F30-8CEF-8864AEE8FE9E}"/>
              </a:ext>
            </a:extLst>
          </p:cNvPr>
          <p:cNvSpPr txBox="1"/>
          <p:nvPr/>
        </p:nvSpPr>
        <p:spPr>
          <a:xfrm>
            <a:off x="5524589" y="6340539"/>
            <a:ext cx="4247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i="1" dirty="0">
                <a:latin typeface="Palatino Linotype" panose="02040502050505030304" pitchFamily="18" charset="0"/>
              </a:rPr>
              <a:t>J. Am. Chem. Soc.</a:t>
            </a:r>
            <a:r>
              <a:rPr lang="en-US" altLang="zh-TW" dirty="0">
                <a:latin typeface="Palatino Linotype" panose="02040502050505030304" pitchFamily="18" charset="0"/>
              </a:rPr>
              <a:t> </a:t>
            </a:r>
            <a:r>
              <a:rPr lang="en-US" altLang="zh-TW" b="1" dirty="0">
                <a:latin typeface="Palatino Linotype" panose="02040502050505030304" pitchFamily="18" charset="0"/>
              </a:rPr>
              <a:t>2021</a:t>
            </a:r>
            <a:r>
              <a:rPr lang="en-US" altLang="zh-TW" dirty="0">
                <a:latin typeface="Palatino Linotype" panose="02040502050505030304" pitchFamily="18" charset="0"/>
              </a:rPr>
              <a:t>, 143, 11897−11902</a:t>
            </a:r>
            <a:endParaRPr lang="zh-TW" altLang="en-US" dirty="0">
              <a:latin typeface="Palatino Linotype" panose="02040502050505030304" pitchFamily="18" charset="0"/>
            </a:endParaRPr>
          </a:p>
        </p:txBody>
      </p:sp>
      <p:sp>
        <p:nvSpPr>
          <p:cNvPr id="19" name="向下箭號 4">
            <a:extLst>
              <a:ext uri="{FF2B5EF4-FFF2-40B4-BE49-F238E27FC236}">
                <a16:creationId xmlns:a16="http://schemas.microsoft.com/office/drawing/2014/main" id="{F5074675-5067-4F12-AE59-8517753BBDD1}"/>
              </a:ext>
            </a:extLst>
          </p:cNvPr>
          <p:cNvSpPr/>
          <p:nvPr/>
        </p:nvSpPr>
        <p:spPr>
          <a:xfrm rot="16200000">
            <a:off x="9914175" y="4372977"/>
            <a:ext cx="406937" cy="902514"/>
          </a:xfrm>
          <a:prstGeom prst="downArrow">
            <a:avLst/>
          </a:prstGeom>
          <a:solidFill>
            <a:srgbClr val="F8868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73B710AC-8E9F-4685-A29C-459B160A5882}"/>
              </a:ext>
            </a:extLst>
          </p:cNvPr>
          <p:cNvSpPr txBox="1"/>
          <p:nvPr/>
        </p:nvSpPr>
        <p:spPr>
          <a:xfrm>
            <a:off x="10636442" y="4531846"/>
            <a:ext cx="9025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b="1" i="1" dirty="0">
                <a:latin typeface="Palatino Linotype" panose="02040502050505030304" pitchFamily="18" charset="0"/>
              </a:rPr>
              <a:t>E</a:t>
            </a:r>
            <a:r>
              <a:rPr lang="en-US" altLang="zh-TW" sz="3200" b="1" i="1" baseline="-25000" dirty="0">
                <a:latin typeface="Palatino Linotype" panose="02040502050505030304" pitchFamily="18" charset="0"/>
              </a:rPr>
              <a:t>ads</a:t>
            </a:r>
            <a:endParaRPr lang="zh-TW" altLang="en-US" sz="3200" b="1" i="1" baseline="-25000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70453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/>
          <p:cNvGrpSpPr/>
          <p:nvPr/>
        </p:nvGrpSpPr>
        <p:grpSpPr>
          <a:xfrm>
            <a:off x="4292600" y="277614"/>
            <a:ext cx="3606800" cy="655895"/>
            <a:chOff x="4292600" y="277614"/>
            <a:chExt cx="3606800" cy="655895"/>
          </a:xfrm>
        </p:grpSpPr>
        <p:sp>
          <p:nvSpPr>
            <p:cNvPr id="5" name="矩形 4"/>
            <p:cNvSpPr/>
            <p:nvPr/>
          </p:nvSpPr>
          <p:spPr>
            <a:xfrm>
              <a:off x="4803531" y="277614"/>
              <a:ext cx="2689839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3600" b="1" dirty="0">
                  <a:solidFill>
                    <a:srgbClr val="8C5B28"/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Introduction</a:t>
              </a:r>
            </a:p>
          </p:txBody>
        </p:sp>
        <p:cxnSp>
          <p:nvCxnSpPr>
            <p:cNvPr id="6" name="直線接點 5"/>
            <p:cNvCxnSpPr/>
            <p:nvPr/>
          </p:nvCxnSpPr>
          <p:spPr>
            <a:xfrm>
              <a:off x="4292600" y="933509"/>
              <a:ext cx="3606800" cy="0"/>
            </a:xfrm>
            <a:prstGeom prst="line">
              <a:avLst/>
            </a:prstGeom>
            <a:ln w="31750">
              <a:solidFill>
                <a:srgbClr val="C4AA8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投影片編號版面配置區 6">
            <a:extLst>
              <a:ext uri="{FF2B5EF4-FFF2-40B4-BE49-F238E27FC236}">
                <a16:creationId xmlns:a16="http://schemas.microsoft.com/office/drawing/2014/main" id="{25294F57-FB7F-48E5-AD2B-80AF6E416D3D}"/>
              </a:ext>
            </a:extLst>
          </p:cNvPr>
          <p:cNvSpPr txBox="1">
            <a:spLocks/>
          </p:cNvSpPr>
          <p:nvPr/>
        </p:nvSpPr>
        <p:spPr>
          <a:xfrm>
            <a:off x="11190514" y="6356350"/>
            <a:ext cx="624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4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486823B-40A2-44CA-A9A4-4CEF1C410F2B}" type="slidenum">
              <a:rPr lang="zh-TW" altLang="en-US" smtClean="0"/>
              <a:pPr/>
              <a:t>4</a:t>
            </a:fld>
            <a:endParaRPr lang="zh-TW" altLang="en-US" dirty="0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0C293F56-4588-4424-99B2-60195A3EF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6823B-40A2-44CA-A9A4-4CEF1C410F2B}" type="slidenum">
              <a:rPr lang="zh-TW" altLang="en-US" smtClean="0"/>
              <a:pPr/>
              <a:t>4</a:t>
            </a:fld>
            <a:endParaRPr lang="zh-TW" altLang="en-US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2DF3B7AF-3931-4D71-9313-F1C7373EE5D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88" r="27715"/>
          <a:stretch/>
        </p:blipFill>
        <p:spPr>
          <a:xfrm>
            <a:off x="681510" y="1638031"/>
            <a:ext cx="2078814" cy="2414776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53805409-2BD0-4EB3-BDC1-1FF0B33BDD9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08" r="29769"/>
          <a:stretch/>
        </p:blipFill>
        <p:spPr>
          <a:xfrm>
            <a:off x="4812670" y="2562726"/>
            <a:ext cx="3217691" cy="3807026"/>
          </a:xfrm>
          <a:prstGeom prst="rect">
            <a:avLst/>
          </a:prstGeom>
        </p:spPr>
      </p:pic>
      <p:sp>
        <p:nvSpPr>
          <p:cNvPr id="22" name="文字方塊 21">
            <a:extLst>
              <a:ext uri="{FF2B5EF4-FFF2-40B4-BE49-F238E27FC236}">
                <a16:creationId xmlns:a16="http://schemas.microsoft.com/office/drawing/2014/main" id="{C02079C8-8C06-4964-B543-D5FACB0A395A}"/>
              </a:ext>
            </a:extLst>
          </p:cNvPr>
          <p:cNvSpPr txBox="1"/>
          <p:nvPr/>
        </p:nvSpPr>
        <p:spPr>
          <a:xfrm>
            <a:off x="386048" y="1141164"/>
            <a:ext cx="3487119" cy="46166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latin typeface="Palatino Linotype" panose="02040502050505030304" pitchFamily="18" charset="0"/>
              </a:rPr>
              <a:t>Single atom alloy (SAA)</a:t>
            </a:r>
            <a:endParaRPr lang="zh-TW" altLang="en-US" sz="2400" b="1" dirty="0">
              <a:latin typeface="Palatino Linotype" panose="02040502050505030304" pitchFamily="18" charset="0"/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A6571452-025E-4FC6-9897-93741AEF1A3B}"/>
              </a:ext>
            </a:extLst>
          </p:cNvPr>
          <p:cNvSpPr txBox="1"/>
          <p:nvPr/>
        </p:nvSpPr>
        <p:spPr>
          <a:xfrm>
            <a:off x="1413875" y="4088009"/>
            <a:ext cx="14314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latin typeface="Palatino Linotype" panose="02040502050505030304" pitchFamily="18" charset="0"/>
              </a:rPr>
              <a:t>Ag</a:t>
            </a:r>
            <a:r>
              <a:rPr lang="en-US" altLang="zh-TW" sz="2400" b="1" baseline="-25000" dirty="0">
                <a:latin typeface="Palatino Linotype" panose="02040502050505030304" pitchFamily="18" charset="0"/>
              </a:rPr>
              <a:t>35</a:t>
            </a:r>
            <a:r>
              <a:rPr lang="en-US" altLang="zh-TW" sz="2400" b="1" dirty="0">
                <a:latin typeface="Palatino Linotype" panose="02040502050505030304" pitchFamily="18" charset="0"/>
              </a:rPr>
              <a:t>Nb</a:t>
            </a:r>
            <a:r>
              <a:rPr lang="en-US" altLang="zh-TW" sz="2400" b="1" baseline="-25000" dirty="0">
                <a:latin typeface="Palatino Linotype" panose="02040502050505030304" pitchFamily="18" charset="0"/>
              </a:rPr>
              <a:t>1</a:t>
            </a:r>
            <a:endParaRPr lang="zh-TW" altLang="en-US" sz="2400" b="1" baseline="-25000" dirty="0">
              <a:latin typeface="Palatino Linotype" panose="02040502050505030304" pitchFamily="18" charset="0"/>
            </a:endParaRP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952306E5-0259-44B5-96E4-DA918020634B}"/>
              </a:ext>
            </a:extLst>
          </p:cNvPr>
          <p:cNvSpPr txBox="1"/>
          <p:nvPr/>
        </p:nvSpPr>
        <p:spPr>
          <a:xfrm>
            <a:off x="4040194" y="1056927"/>
            <a:ext cx="790971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AutoNum type="arabicPeriod"/>
            </a:pPr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Bimetallic systems (dilute solution)</a:t>
            </a:r>
          </a:p>
          <a:p>
            <a:pPr marL="457200" indent="-457200" algn="just">
              <a:buAutoNum type="arabicPeriod"/>
            </a:pPr>
            <a:endParaRPr lang="en-US" altLang="zh-TW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AutoNum type="arabicPeriod"/>
            </a:pPr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Weak mixing between constituent metal wave functions</a:t>
            </a:r>
          </a:p>
          <a:p>
            <a:pPr marL="457200" indent="-457200" algn="just">
              <a:buAutoNum type="arabicPeriod"/>
            </a:pPr>
            <a:endParaRPr lang="en-US" altLang="zh-TW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AutoNum type="arabicPeriod"/>
            </a:pPr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Sharp and narrow </a:t>
            </a:r>
            <a:r>
              <a:rPr lang="en-US" altLang="zh-TW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-band</a:t>
            </a:r>
            <a:endParaRPr lang="zh-TW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9" name="群組 28">
            <a:extLst>
              <a:ext uri="{FF2B5EF4-FFF2-40B4-BE49-F238E27FC236}">
                <a16:creationId xmlns:a16="http://schemas.microsoft.com/office/drawing/2014/main" id="{4B6BDF60-63ED-45E8-A9A6-EFB2A2FB95AB}"/>
              </a:ext>
            </a:extLst>
          </p:cNvPr>
          <p:cNvGrpSpPr/>
          <p:nvPr/>
        </p:nvGrpSpPr>
        <p:grpSpPr>
          <a:xfrm>
            <a:off x="3559990" y="2989063"/>
            <a:ext cx="2177113" cy="571188"/>
            <a:chOff x="4206437" y="2631941"/>
            <a:chExt cx="2177113" cy="571188"/>
          </a:xfrm>
        </p:grpSpPr>
        <p:pic>
          <p:nvPicPr>
            <p:cNvPr id="26" name="圖片 25">
              <a:extLst>
                <a:ext uri="{FF2B5EF4-FFF2-40B4-BE49-F238E27FC236}">
                  <a16:creationId xmlns:a16="http://schemas.microsoft.com/office/drawing/2014/main" id="{1889957C-9EA8-48CA-8E42-F509350CAB8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9573851">
              <a:off x="4206437" y="2710880"/>
              <a:ext cx="960408" cy="246088"/>
            </a:xfrm>
            <a:prstGeom prst="rect">
              <a:avLst/>
            </a:prstGeom>
          </p:spPr>
        </p:pic>
        <p:pic>
          <p:nvPicPr>
            <p:cNvPr id="27" name="圖片 26">
              <a:extLst>
                <a:ext uri="{FF2B5EF4-FFF2-40B4-BE49-F238E27FC236}">
                  <a16:creationId xmlns:a16="http://schemas.microsoft.com/office/drawing/2014/main" id="{F0657729-3B37-4CAF-9AE9-4FED26BB1A0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969693">
              <a:off x="5723473" y="2631941"/>
              <a:ext cx="660077" cy="169133"/>
            </a:xfrm>
            <a:prstGeom prst="rect">
              <a:avLst/>
            </a:prstGeom>
          </p:spPr>
        </p:pic>
        <p:pic>
          <p:nvPicPr>
            <p:cNvPr id="28" name="圖片 27">
              <a:extLst>
                <a:ext uri="{FF2B5EF4-FFF2-40B4-BE49-F238E27FC236}">
                  <a16:creationId xmlns:a16="http://schemas.microsoft.com/office/drawing/2014/main" id="{ED1156A0-D839-409C-AA4B-B77106B77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35741" y="3104165"/>
              <a:ext cx="386227" cy="98964"/>
            </a:xfrm>
            <a:prstGeom prst="rect">
              <a:avLst/>
            </a:prstGeom>
          </p:spPr>
        </p:pic>
      </p:grpSp>
      <p:sp>
        <p:nvSpPr>
          <p:cNvPr id="30" name="箭號: 彎曲 29">
            <a:extLst>
              <a:ext uri="{FF2B5EF4-FFF2-40B4-BE49-F238E27FC236}">
                <a16:creationId xmlns:a16="http://schemas.microsoft.com/office/drawing/2014/main" id="{7D580884-73B8-41AB-8D07-E2ADBD1D7385}"/>
              </a:ext>
            </a:extLst>
          </p:cNvPr>
          <p:cNvSpPr/>
          <p:nvPr/>
        </p:nvSpPr>
        <p:spPr>
          <a:xfrm flipV="1">
            <a:off x="3345856" y="3793757"/>
            <a:ext cx="2355380" cy="885199"/>
          </a:xfrm>
          <a:prstGeom prst="bentArrow">
            <a:avLst>
              <a:gd name="adj1" fmla="val 25000"/>
              <a:gd name="adj2" fmla="val 25447"/>
              <a:gd name="adj3" fmla="val 25000"/>
              <a:gd name="adj4" fmla="val 43750"/>
            </a:avLst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rgbClr val="FFDA9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2F3CC05D-ECB3-4121-AD51-958C48975A47}"/>
              </a:ext>
            </a:extLst>
          </p:cNvPr>
          <p:cNvSpPr txBox="1"/>
          <p:nvPr/>
        </p:nvSpPr>
        <p:spPr>
          <a:xfrm>
            <a:off x="3274767" y="4593636"/>
            <a:ext cx="24264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latin typeface="Palatino Linotype" panose="02040502050505030304" pitchFamily="18" charset="0"/>
              </a:rPr>
              <a:t>Gas adsorption</a:t>
            </a:r>
            <a:endParaRPr lang="zh-TW" altLang="en-US" sz="2400" b="1" baseline="-25000" dirty="0">
              <a:latin typeface="Palatino Linotype" panose="02040502050505030304" pitchFamily="18" charset="0"/>
            </a:endParaRPr>
          </a:p>
        </p:txBody>
      </p:sp>
      <p:grpSp>
        <p:nvGrpSpPr>
          <p:cNvPr id="36" name="群組 35">
            <a:extLst>
              <a:ext uri="{FF2B5EF4-FFF2-40B4-BE49-F238E27FC236}">
                <a16:creationId xmlns:a16="http://schemas.microsoft.com/office/drawing/2014/main" id="{DBF8E5DD-D25E-445A-94DB-6BD0614C08FF}"/>
              </a:ext>
            </a:extLst>
          </p:cNvPr>
          <p:cNvGrpSpPr/>
          <p:nvPr/>
        </p:nvGrpSpPr>
        <p:grpSpPr>
          <a:xfrm>
            <a:off x="8123478" y="4052807"/>
            <a:ext cx="3898782" cy="1804537"/>
            <a:chOff x="8131098" y="4170059"/>
            <a:chExt cx="3898782" cy="1804537"/>
          </a:xfrm>
        </p:grpSpPr>
        <p:sp>
          <p:nvSpPr>
            <p:cNvPr id="34" name="矩形: 圓角 33">
              <a:extLst>
                <a:ext uri="{FF2B5EF4-FFF2-40B4-BE49-F238E27FC236}">
                  <a16:creationId xmlns:a16="http://schemas.microsoft.com/office/drawing/2014/main" id="{75A18900-2FE1-4C7F-B6AC-A329626017BE}"/>
                </a:ext>
              </a:extLst>
            </p:cNvPr>
            <p:cNvSpPr/>
            <p:nvPr/>
          </p:nvSpPr>
          <p:spPr>
            <a:xfrm>
              <a:off x="8131098" y="4170059"/>
              <a:ext cx="3898782" cy="1804537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rgbClr val="5B9B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2" name="文字方塊 31">
              <a:extLst>
                <a:ext uri="{FF2B5EF4-FFF2-40B4-BE49-F238E27FC236}">
                  <a16:creationId xmlns:a16="http://schemas.microsoft.com/office/drawing/2014/main" id="{2BA1EF55-0A58-41DF-AC4E-C88FAF5B6B86}"/>
                </a:ext>
              </a:extLst>
            </p:cNvPr>
            <p:cNvSpPr txBox="1"/>
            <p:nvPr/>
          </p:nvSpPr>
          <p:spPr>
            <a:xfrm>
              <a:off x="8131098" y="4224303"/>
              <a:ext cx="3818810" cy="16927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indent="-457200" algn="just">
                <a:buAutoNum type="arabicPeriod"/>
              </a:pPr>
              <a:r>
                <a:rPr lang="en-US" altLang="zh-TW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Strong E</a:t>
              </a:r>
              <a:r>
                <a:rPr lang="en-US" altLang="zh-TW" sz="2400" b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ads</a:t>
              </a:r>
            </a:p>
            <a:p>
              <a:pPr marL="457200" indent="-457200" algn="just">
                <a:buAutoNum type="arabicPeriod"/>
              </a:pPr>
              <a:endParaRPr lang="en-US" altLang="zh-TW" sz="8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457200" indent="-457200" algn="just">
                <a:buAutoNum type="arabicPeriod"/>
              </a:pPr>
              <a:r>
                <a:rPr lang="en-US" altLang="zh-TW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The interaction between </a:t>
              </a:r>
              <a:r>
                <a:rPr lang="en-US" altLang="zh-TW" sz="24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  <a:r>
                <a:rPr lang="en-US" altLang="zh-TW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-band and adsorbate</a:t>
              </a:r>
              <a:r>
                <a:rPr lang="zh-TW" altLang="en-US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TW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level</a:t>
              </a:r>
              <a:endParaRPr lang="zh-TW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EA1948DF-0A6B-41F0-854F-317C0A6CC0EE}"/>
              </a:ext>
            </a:extLst>
          </p:cNvPr>
          <p:cNvSpPr txBox="1"/>
          <p:nvPr/>
        </p:nvSpPr>
        <p:spPr>
          <a:xfrm>
            <a:off x="5014149" y="6308079"/>
            <a:ext cx="41221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latin typeface="Palatino Linotype" panose="02040502050505030304" pitchFamily="18" charset="0"/>
              </a:rPr>
              <a:t>CO</a:t>
            </a:r>
            <a:r>
              <a:rPr lang="en-US" altLang="zh-TW" sz="2400" b="1" baseline="-25000" dirty="0">
                <a:latin typeface="Palatino Linotype" panose="02040502050505030304" pitchFamily="18" charset="0"/>
              </a:rPr>
              <a:t>2</a:t>
            </a:r>
            <a:r>
              <a:rPr lang="en-US" altLang="zh-TW" sz="2400" b="1" dirty="0">
                <a:latin typeface="Palatino Linotype" panose="02040502050505030304" pitchFamily="18" charset="0"/>
              </a:rPr>
              <a:t> adsorption on Ag</a:t>
            </a:r>
            <a:r>
              <a:rPr lang="en-US" altLang="zh-TW" sz="2400" b="1" baseline="-25000" dirty="0">
                <a:latin typeface="Palatino Linotype" panose="02040502050505030304" pitchFamily="18" charset="0"/>
              </a:rPr>
              <a:t>35</a:t>
            </a:r>
            <a:r>
              <a:rPr lang="en-US" altLang="zh-TW" sz="2400" b="1" dirty="0">
                <a:latin typeface="Palatino Linotype" panose="02040502050505030304" pitchFamily="18" charset="0"/>
              </a:rPr>
              <a:t>Nb</a:t>
            </a:r>
            <a:r>
              <a:rPr lang="en-US" altLang="zh-TW" sz="2400" b="1" baseline="-25000" dirty="0">
                <a:latin typeface="Palatino Linotype" panose="02040502050505030304" pitchFamily="18" charset="0"/>
              </a:rPr>
              <a:t>1</a:t>
            </a:r>
            <a:endParaRPr lang="zh-TW" altLang="en-US" sz="2400" b="1" baseline="-25000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20918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/>
          <p:cNvGrpSpPr/>
          <p:nvPr/>
        </p:nvGrpSpPr>
        <p:grpSpPr>
          <a:xfrm>
            <a:off x="4292600" y="277614"/>
            <a:ext cx="3606800" cy="655895"/>
            <a:chOff x="4292600" y="277614"/>
            <a:chExt cx="3606800" cy="655895"/>
          </a:xfrm>
        </p:grpSpPr>
        <p:sp>
          <p:nvSpPr>
            <p:cNvPr id="5" name="矩形 4"/>
            <p:cNvSpPr/>
            <p:nvPr/>
          </p:nvSpPr>
          <p:spPr>
            <a:xfrm>
              <a:off x="4803531" y="277614"/>
              <a:ext cx="2548518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3600" b="1" dirty="0">
                  <a:solidFill>
                    <a:srgbClr val="8C5B28"/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Training set</a:t>
              </a:r>
            </a:p>
          </p:txBody>
        </p:sp>
        <p:cxnSp>
          <p:nvCxnSpPr>
            <p:cNvPr id="6" name="直線接點 5"/>
            <p:cNvCxnSpPr/>
            <p:nvPr/>
          </p:nvCxnSpPr>
          <p:spPr>
            <a:xfrm>
              <a:off x="4292600" y="933509"/>
              <a:ext cx="3606800" cy="0"/>
            </a:xfrm>
            <a:prstGeom prst="line">
              <a:avLst/>
            </a:prstGeom>
            <a:ln w="31750">
              <a:solidFill>
                <a:srgbClr val="C4AA8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3A930CC3-C50F-4297-891B-F87B7A6DC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90514" y="6356350"/>
            <a:ext cx="624840" cy="365125"/>
          </a:xfrm>
        </p:spPr>
        <p:txBody>
          <a:bodyPr/>
          <a:lstStyle/>
          <a:p>
            <a:fld id="{F486823B-40A2-44CA-A9A4-4CEF1C410F2B}" type="slidenum">
              <a:rPr lang="zh-TW" altLang="en-US" smtClean="0"/>
              <a:pPr/>
              <a:t>5</a:t>
            </a:fld>
            <a:endParaRPr lang="zh-TW" altLang="en-US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DABA3FD5-E51F-4E01-8CC5-24A6C66540DC}"/>
              </a:ext>
            </a:extLst>
          </p:cNvPr>
          <p:cNvSpPr txBox="1"/>
          <p:nvPr/>
        </p:nvSpPr>
        <p:spPr>
          <a:xfrm>
            <a:off x="2180922" y="1145964"/>
            <a:ext cx="783015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AutoNum type="arabicPeriod"/>
            </a:pPr>
            <a:r>
              <a:rPr lang="en-US" altLang="zh-TW" sz="2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Density functional theory (DFT) calculation</a:t>
            </a:r>
          </a:p>
          <a:p>
            <a:pPr marL="457200" indent="-457200" algn="just">
              <a:buAutoNum type="arabicPeriod"/>
            </a:pPr>
            <a:endParaRPr lang="en-US" altLang="zh-TW" sz="8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AutoNum type="arabicPeriod"/>
            </a:pPr>
            <a:r>
              <a:rPr lang="en-US" altLang="zh-TW" sz="2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4 atomic layers </a:t>
            </a:r>
            <a:r>
              <a:rPr lang="en-US" altLang="zh-TW" sz="2400" b="1" dirty="0" err="1">
                <a:latin typeface="Palatino Linotype" panose="02040502050505030304" pitchFamily="18" charset="0"/>
                <a:cs typeface="Times New Roman" panose="02020603050405020304" pitchFamily="18" charset="0"/>
              </a:rPr>
              <a:t>fcc</a:t>
            </a:r>
            <a:r>
              <a:rPr lang="en-US" altLang="zh-TW" sz="2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 (111) surface model</a:t>
            </a:r>
          </a:p>
          <a:p>
            <a:pPr marL="457200" indent="-457200" algn="just">
              <a:buAutoNum type="arabicPeriod"/>
            </a:pPr>
            <a:endParaRPr lang="en-US" altLang="zh-TW" sz="8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AutoNum type="arabicPeriod"/>
            </a:pPr>
            <a:r>
              <a:rPr lang="en-US" altLang="zh-TW" sz="2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3 host elements + 20 guest elements + 16 adsorbates</a:t>
            </a:r>
          </a:p>
        </p:txBody>
      </p:sp>
      <p:sp>
        <p:nvSpPr>
          <p:cNvPr id="17" name="向下箭號 4">
            <a:extLst>
              <a:ext uri="{FF2B5EF4-FFF2-40B4-BE49-F238E27FC236}">
                <a16:creationId xmlns:a16="http://schemas.microsoft.com/office/drawing/2014/main" id="{DB18151A-DFDB-4F0B-AA68-FA1D0AB8EC33}"/>
              </a:ext>
            </a:extLst>
          </p:cNvPr>
          <p:cNvSpPr/>
          <p:nvPr/>
        </p:nvSpPr>
        <p:spPr>
          <a:xfrm rot="16200000">
            <a:off x="3781402" y="2424016"/>
            <a:ext cx="406937" cy="902514"/>
          </a:xfrm>
          <a:prstGeom prst="downArrow">
            <a:avLst/>
          </a:prstGeom>
          <a:solidFill>
            <a:srgbClr val="CAE1BC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BEC6CC70-31BA-4272-AF80-EDEE9EAE0B9B}"/>
              </a:ext>
            </a:extLst>
          </p:cNvPr>
          <p:cNvSpPr txBox="1"/>
          <p:nvPr/>
        </p:nvSpPr>
        <p:spPr>
          <a:xfrm>
            <a:off x="4650905" y="2592514"/>
            <a:ext cx="3118304" cy="523220"/>
          </a:xfrm>
          <a:prstGeom prst="rect">
            <a:avLst/>
          </a:prstGeom>
          <a:solidFill>
            <a:srgbClr val="FFDA9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i="1" dirty="0">
                <a:latin typeface="Palatino Linotype" panose="02040502050505030304" pitchFamily="18" charset="0"/>
              </a:rPr>
              <a:t>960 combinations</a:t>
            </a:r>
            <a:endParaRPr lang="zh-TW" altLang="en-US" sz="2800" b="1" i="1" baseline="-25000" dirty="0">
              <a:latin typeface="Palatino Linotype" panose="02040502050505030304" pitchFamily="18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0CE13610-D5A0-44DD-8958-59D53DCF7631}"/>
              </a:ext>
            </a:extLst>
          </p:cNvPr>
          <p:cNvSpPr txBox="1"/>
          <p:nvPr/>
        </p:nvSpPr>
        <p:spPr>
          <a:xfrm>
            <a:off x="2527847" y="6198255"/>
            <a:ext cx="2966974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latin typeface="Palatino Linotype" panose="02040502050505030304" pitchFamily="18" charset="0"/>
              </a:rPr>
              <a:t>Input data (DOS)</a:t>
            </a:r>
            <a:endParaRPr lang="zh-TW" altLang="en-US" sz="2800" dirty="0">
              <a:latin typeface="Palatino Linotype" panose="02040502050505030304" pitchFamily="18" charset="0"/>
            </a:endParaRP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D599E679-FE34-4A54-AA04-E62D560A71C3}"/>
              </a:ext>
            </a:extLst>
          </p:cNvPr>
          <p:cNvSpPr txBox="1"/>
          <p:nvPr/>
        </p:nvSpPr>
        <p:spPr>
          <a:xfrm>
            <a:off x="7500041" y="6201033"/>
            <a:ext cx="3271106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latin typeface="Palatino Linotype" panose="02040502050505030304" pitchFamily="18" charset="0"/>
              </a:rPr>
              <a:t>Output data</a:t>
            </a:r>
            <a:r>
              <a:rPr lang="zh-TW" altLang="en-US" sz="2800" dirty="0">
                <a:latin typeface="Palatino Linotype" panose="02040502050505030304" pitchFamily="18" charset="0"/>
              </a:rPr>
              <a:t> </a:t>
            </a:r>
            <a:r>
              <a:rPr lang="en-US" altLang="zh-TW" sz="2800" dirty="0">
                <a:latin typeface="Palatino Linotype" panose="02040502050505030304" pitchFamily="18" charset="0"/>
              </a:rPr>
              <a:t>(E</a:t>
            </a:r>
            <a:r>
              <a:rPr lang="en-US" altLang="zh-TW" sz="2800" baseline="-25000" dirty="0">
                <a:latin typeface="Palatino Linotype" panose="02040502050505030304" pitchFamily="18" charset="0"/>
              </a:rPr>
              <a:t>ads</a:t>
            </a:r>
            <a:r>
              <a:rPr lang="en-US" altLang="zh-TW" sz="2800" dirty="0">
                <a:latin typeface="Palatino Linotype" panose="02040502050505030304" pitchFamily="18" charset="0"/>
              </a:rPr>
              <a:t>)</a:t>
            </a:r>
            <a:endParaRPr lang="zh-TW" altLang="en-US" sz="2800" dirty="0">
              <a:latin typeface="Palatino Linotype" panose="02040502050505030304" pitchFamily="18" charset="0"/>
            </a:endParaRP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67FDEAD0-47D2-416B-8B15-4BF197FAF8CD}"/>
              </a:ext>
            </a:extLst>
          </p:cNvPr>
          <p:cNvSpPr txBox="1"/>
          <p:nvPr/>
        </p:nvSpPr>
        <p:spPr>
          <a:xfrm>
            <a:off x="542163" y="3208067"/>
            <a:ext cx="64008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Palatino Linotype" panose="02040502050505030304" pitchFamily="18" charset="0"/>
              </a:rPr>
              <a:t>TDOS + PDOS for the top 9 atoms on the surface and adsorbates with </a:t>
            </a:r>
            <a:r>
              <a:rPr lang="en-US" altLang="zh-TW" sz="2400" i="1" dirty="0">
                <a:latin typeface="Palatino Linotype" panose="02040502050505030304" pitchFamily="18" charset="0"/>
              </a:rPr>
              <a:t>s, p, d</a:t>
            </a:r>
            <a:r>
              <a:rPr lang="en-US" altLang="zh-TW" sz="2400" dirty="0">
                <a:latin typeface="Palatino Linotype" panose="02040502050505030304" pitchFamily="18" charset="0"/>
              </a:rPr>
              <a:t> channels</a:t>
            </a:r>
            <a:endParaRPr lang="zh-TW" altLang="en-US" sz="2400" dirty="0">
              <a:latin typeface="Palatino Linotype" panose="02040502050505030304" pitchFamily="18" charset="0"/>
            </a:endParaRPr>
          </a:p>
        </p:txBody>
      </p:sp>
      <p:grpSp>
        <p:nvGrpSpPr>
          <p:cNvPr id="48" name="群組 47">
            <a:extLst>
              <a:ext uri="{FF2B5EF4-FFF2-40B4-BE49-F238E27FC236}">
                <a16:creationId xmlns:a16="http://schemas.microsoft.com/office/drawing/2014/main" id="{08B4AA43-3C34-4D87-9D06-D72AB6BF8CB5}"/>
              </a:ext>
            </a:extLst>
          </p:cNvPr>
          <p:cNvGrpSpPr/>
          <p:nvPr/>
        </p:nvGrpSpPr>
        <p:grpSpPr>
          <a:xfrm>
            <a:off x="1403425" y="4069566"/>
            <a:ext cx="3261223" cy="1977498"/>
            <a:chOff x="568274" y="4117242"/>
            <a:chExt cx="3261223" cy="1977498"/>
          </a:xfrm>
        </p:grpSpPr>
        <p:pic>
          <p:nvPicPr>
            <p:cNvPr id="26" name="圖片 25">
              <a:extLst>
                <a:ext uri="{FF2B5EF4-FFF2-40B4-BE49-F238E27FC236}">
                  <a16:creationId xmlns:a16="http://schemas.microsoft.com/office/drawing/2014/main" id="{168E353B-A54F-41FF-A76D-4BD5C0E2F9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4055" y="4117242"/>
              <a:ext cx="3185442" cy="1934741"/>
            </a:xfrm>
            <a:prstGeom prst="rect">
              <a:avLst/>
            </a:prstGeom>
          </p:spPr>
        </p:pic>
        <p:sp>
          <p:nvSpPr>
            <p:cNvPr id="29" name="平行四邊形 28">
              <a:extLst>
                <a:ext uri="{FF2B5EF4-FFF2-40B4-BE49-F238E27FC236}">
                  <a16:creationId xmlns:a16="http://schemas.microsoft.com/office/drawing/2014/main" id="{9191B458-C021-43D9-A5E9-E8D28A5F94BD}"/>
                </a:ext>
              </a:extLst>
            </p:cNvPr>
            <p:cNvSpPr/>
            <p:nvPr/>
          </p:nvSpPr>
          <p:spPr>
            <a:xfrm>
              <a:off x="568274" y="4599259"/>
              <a:ext cx="2488352" cy="1495481"/>
            </a:xfrm>
            <a:prstGeom prst="parallelogram">
              <a:avLst>
                <a:gd name="adj" fmla="val 55771"/>
              </a:avLst>
            </a:prstGeom>
            <a:solidFill>
              <a:schemeClr val="accent4">
                <a:lumMod val="20000"/>
                <a:lumOff val="80000"/>
                <a:alpha val="5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45" name="群組 44">
            <a:extLst>
              <a:ext uri="{FF2B5EF4-FFF2-40B4-BE49-F238E27FC236}">
                <a16:creationId xmlns:a16="http://schemas.microsoft.com/office/drawing/2014/main" id="{F78B0526-215F-42A6-8C1A-B5E273CB95ED}"/>
              </a:ext>
            </a:extLst>
          </p:cNvPr>
          <p:cNvGrpSpPr/>
          <p:nvPr/>
        </p:nvGrpSpPr>
        <p:grpSpPr>
          <a:xfrm>
            <a:off x="7034278" y="3208067"/>
            <a:ext cx="4036131" cy="2971750"/>
            <a:chOff x="7034278" y="3208067"/>
            <a:chExt cx="4036131" cy="2971750"/>
          </a:xfrm>
        </p:grpSpPr>
        <p:pic>
          <p:nvPicPr>
            <p:cNvPr id="31" name="圖片 30">
              <a:extLst>
                <a:ext uri="{FF2B5EF4-FFF2-40B4-BE49-F238E27FC236}">
                  <a16:creationId xmlns:a16="http://schemas.microsoft.com/office/drawing/2014/main" id="{E40B4FFE-3D7E-49F3-A0C7-AA66D0F5E3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3645" r="27605"/>
            <a:stretch/>
          </p:blipFill>
          <p:spPr>
            <a:xfrm>
              <a:off x="7059476" y="4107139"/>
              <a:ext cx="4010933" cy="2072678"/>
            </a:xfrm>
            <a:prstGeom prst="rect">
              <a:avLst/>
            </a:prstGeom>
          </p:spPr>
        </p:pic>
        <p:pic>
          <p:nvPicPr>
            <p:cNvPr id="32" name="圖片 31">
              <a:extLst>
                <a:ext uri="{FF2B5EF4-FFF2-40B4-BE49-F238E27FC236}">
                  <a16:creationId xmlns:a16="http://schemas.microsoft.com/office/drawing/2014/main" id="{F985C7B7-6524-44F5-8686-098E4B698C1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535336" y="3242964"/>
              <a:ext cx="894257" cy="520428"/>
            </a:xfrm>
            <a:prstGeom prst="rect">
              <a:avLst/>
            </a:prstGeom>
          </p:spPr>
        </p:pic>
        <p:pic>
          <p:nvPicPr>
            <p:cNvPr id="33" name="圖片 32">
              <a:extLst>
                <a:ext uri="{FF2B5EF4-FFF2-40B4-BE49-F238E27FC236}">
                  <a16:creationId xmlns:a16="http://schemas.microsoft.com/office/drawing/2014/main" id="{DF86E924-B625-4C30-8E6F-75F47FCE9AD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3074613">
              <a:off x="10267521" y="3446949"/>
              <a:ext cx="434761" cy="253017"/>
            </a:xfrm>
            <a:prstGeom prst="rect">
              <a:avLst/>
            </a:prstGeom>
          </p:spPr>
        </p:pic>
        <p:pic>
          <p:nvPicPr>
            <p:cNvPr id="34" name="圖片 33">
              <a:extLst>
                <a:ext uri="{FF2B5EF4-FFF2-40B4-BE49-F238E27FC236}">
                  <a16:creationId xmlns:a16="http://schemas.microsoft.com/office/drawing/2014/main" id="{62573613-A03D-4B55-AF13-AA2270692B7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9626981">
              <a:off x="7131991" y="3714864"/>
              <a:ext cx="434761" cy="253017"/>
            </a:xfrm>
            <a:prstGeom prst="rect">
              <a:avLst/>
            </a:prstGeom>
          </p:spPr>
        </p:pic>
        <p:pic>
          <p:nvPicPr>
            <p:cNvPr id="35" name="圖片 34">
              <a:extLst>
                <a:ext uri="{FF2B5EF4-FFF2-40B4-BE49-F238E27FC236}">
                  <a16:creationId xmlns:a16="http://schemas.microsoft.com/office/drawing/2014/main" id="{8B4997A0-33B0-4123-AD15-C52E79E5F93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655235" y="3723205"/>
              <a:ext cx="386227" cy="98964"/>
            </a:xfrm>
            <a:prstGeom prst="rect">
              <a:avLst/>
            </a:prstGeom>
          </p:spPr>
        </p:pic>
        <p:pic>
          <p:nvPicPr>
            <p:cNvPr id="36" name="圖片 35">
              <a:extLst>
                <a:ext uri="{FF2B5EF4-FFF2-40B4-BE49-F238E27FC236}">
                  <a16:creationId xmlns:a16="http://schemas.microsoft.com/office/drawing/2014/main" id="{F469773D-4D64-4C03-9637-10882D56E5D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20226120">
              <a:off x="7890044" y="3799688"/>
              <a:ext cx="367166" cy="144979"/>
            </a:xfrm>
            <a:prstGeom prst="rect">
              <a:avLst/>
            </a:prstGeom>
          </p:spPr>
        </p:pic>
        <p:pic>
          <p:nvPicPr>
            <p:cNvPr id="37" name="圖片 36">
              <a:extLst>
                <a:ext uri="{FF2B5EF4-FFF2-40B4-BE49-F238E27FC236}">
                  <a16:creationId xmlns:a16="http://schemas.microsoft.com/office/drawing/2014/main" id="{031B416C-2D5A-49A4-99D9-4D8EBD0C776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2022444">
              <a:off x="10619429" y="3959563"/>
              <a:ext cx="303437" cy="119815"/>
            </a:xfrm>
            <a:prstGeom prst="rect">
              <a:avLst/>
            </a:prstGeom>
          </p:spPr>
        </p:pic>
        <p:sp>
          <p:nvSpPr>
            <p:cNvPr id="38" name="橢圓 37">
              <a:extLst>
                <a:ext uri="{FF2B5EF4-FFF2-40B4-BE49-F238E27FC236}">
                  <a16:creationId xmlns:a16="http://schemas.microsoft.com/office/drawing/2014/main" id="{A5799A98-2099-4BB2-B56B-EB1D58DE4B3F}"/>
                </a:ext>
              </a:extLst>
            </p:cNvPr>
            <p:cNvSpPr/>
            <p:nvPr/>
          </p:nvSpPr>
          <p:spPr>
            <a:xfrm>
              <a:off x="8807042" y="3208067"/>
              <a:ext cx="324374" cy="1232197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rgbClr val="FFC000"/>
                </a:gs>
              </a:gsLst>
              <a:path path="circle">
                <a:fillToRect l="50000" t="50000" r="50000" b="50000"/>
              </a:path>
              <a:tileRect/>
            </a:gra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9" name="橢圓 38">
              <a:extLst>
                <a:ext uri="{FF2B5EF4-FFF2-40B4-BE49-F238E27FC236}">
                  <a16:creationId xmlns:a16="http://schemas.microsoft.com/office/drawing/2014/main" id="{D475F0CA-ED5A-42BB-80CD-03BECE6AB022}"/>
                </a:ext>
              </a:extLst>
            </p:cNvPr>
            <p:cNvSpPr/>
            <p:nvPr/>
          </p:nvSpPr>
          <p:spPr>
            <a:xfrm rot="4189974">
              <a:off x="7890920" y="3565278"/>
              <a:ext cx="362762" cy="591673"/>
            </a:xfrm>
            <a:prstGeom prst="ellipse">
              <a:avLst/>
            </a:prstGeom>
            <a:gradFill flip="none" rotWithShape="1">
              <a:gsLst>
                <a:gs pos="73000">
                  <a:srgbClr val="0070C0">
                    <a:alpha val="97000"/>
                  </a:srgbClr>
                </a:gs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rgbClr val="0070C0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40" name="橢圓 39">
              <a:extLst>
                <a:ext uri="{FF2B5EF4-FFF2-40B4-BE49-F238E27FC236}">
                  <a16:creationId xmlns:a16="http://schemas.microsoft.com/office/drawing/2014/main" id="{970983CC-CC31-4C78-A962-DC0F27D6FB46}"/>
                </a:ext>
              </a:extLst>
            </p:cNvPr>
            <p:cNvSpPr/>
            <p:nvPr/>
          </p:nvSpPr>
          <p:spPr>
            <a:xfrm rot="18241619">
              <a:off x="10651627" y="3810534"/>
              <a:ext cx="236390" cy="406214"/>
            </a:xfrm>
            <a:prstGeom prst="ellipse">
              <a:avLst/>
            </a:prstGeom>
            <a:gradFill flip="none" rotWithShape="1">
              <a:gsLst>
                <a:gs pos="73000">
                  <a:srgbClr val="0070C0">
                    <a:alpha val="97000"/>
                  </a:srgbClr>
                </a:gs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rgbClr val="0070C0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41" name="橢圓 40">
              <a:extLst>
                <a:ext uri="{FF2B5EF4-FFF2-40B4-BE49-F238E27FC236}">
                  <a16:creationId xmlns:a16="http://schemas.microsoft.com/office/drawing/2014/main" id="{3A245FDC-C775-4C54-96B8-B355BD931D5B}"/>
                </a:ext>
              </a:extLst>
            </p:cNvPr>
            <p:cNvSpPr/>
            <p:nvPr/>
          </p:nvSpPr>
          <p:spPr>
            <a:xfrm rot="5400000">
              <a:off x="9655877" y="3469464"/>
              <a:ext cx="362762" cy="591673"/>
            </a:xfrm>
            <a:prstGeom prst="ellipse">
              <a:avLst/>
            </a:prstGeom>
            <a:gradFill flip="none" rotWithShape="1">
              <a:gsLst>
                <a:gs pos="73000">
                  <a:schemeClr val="bg1">
                    <a:lumMod val="75000"/>
                    <a:alpha val="93000"/>
                  </a:schemeClr>
                </a:gs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42" name="橢圓 41">
              <a:extLst>
                <a:ext uri="{FF2B5EF4-FFF2-40B4-BE49-F238E27FC236}">
                  <a16:creationId xmlns:a16="http://schemas.microsoft.com/office/drawing/2014/main" id="{E3CEF13F-8CFA-4B94-897A-58DE9BD70A31}"/>
                </a:ext>
              </a:extLst>
            </p:cNvPr>
            <p:cNvSpPr/>
            <p:nvPr/>
          </p:nvSpPr>
          <p:spPr>
            <a:xfrm rot="3375032">
              <a:off x="7105853" y="3519032"/>
              <a:ext cx="448523" cy="591673"/>
            </a:xfrm>
            <a:prstGeom prst="ellipse">
              <a:avLst/>
            </a:prstGeom>
            <a:gradFill flip="none" rotWithShape="1">
              <a:gsLst>
                <a:gs pos="73000">
                  <a:srgbClr val="FF0000">
                    <a:alpha val="74000"/>
                  </a:srgbClr>
                </a:gs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rgbClr val="FF0000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43" name="橢圓 42">
              <a:extLst>
                <a:ext uri="{FF2B5EF4-FFF2-40B4-BE49-F238E27FC236}">
                  <a16:creationId xmlns:a16="http://schemas.microsoft.com/office/drawing/2014/main" id="{3AC0FD5E-3506-4C5F-81D4-233A0A04C451}"/>
                </a:ext>
              </a:extLst>
            </p:cNvPr>
            <p:cNvSpPr/>
            <p:nvPr/>
          </p:nvSpPr>
          <p:spPr>
            <a:xfrm rot="18941587">
              <a:off x="10297835" y="3267355"/>
              <a:ext cx="387363" cy="534472"/>
            </a:xfrm>
            <a:prstGeom prst="ellipse">
              <a:avLst/>
            </a:prstGeom>
            <a:gradFill flip="none" rotWithShape="1">
              <a:gsLst>
                <a:gs pos="73000">
                  <a:srgbClr val="FF0000">
                    <a:alpha val="74000"/>
                  </a:srgbClr>
                </a:gs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rgbClr val="FF0000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pic>
        <p:nvPicPr>
          <p:cNvPr id="47" name="圖片 46">
            <a:extLst>
              <a:ext uri="{FF2B5EF4-FFF2-40B4-BE49-F238E27FC236}">
                <a16:creationId xmlns:a16="http://schemas.microsoft.com/office/drawing/2014/main" id="{0A1BF970-969C-4BF9-A33C-29A04D8F8D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69404" y="4259866"/>
            <a:ext cx="2021541" cy="1616187"/>
          </a:xfrm>
          <a:prstGeom prst="rect">
            <a:avLst/>
          </a:prstGeom>
        </p:spPr>
      </p:pic>
      <p:pic>
        <p:nvPicPr>
          <p:cNvPr id="49" name="圖片 48">
            <a:extLst>
              <a:ext uri="{FF2B5EF4-FFF2-40B4-BE49-F238E27FC236}">
                <a16:creationId xmlns:a16="http://schemas.microsoft.com/office/drawing/2014/main" id="{E37493A2-8930-4CFE-A238-85A60FE5293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55028" y="747436"/>
            <a:ext cx="1967221" cy="1245491"/>
          </a:xfrm>
          <a:prstGeom prst="rect">
            <a:avLst/>
          </a:prstGeom>
        </p:spPr>
      </p:pic>
      <p:sp>
        <p:nvSpPr>
          <p:cNvPr id="50" name="文字方塊 49">
            <a:extLst>
              <a:ext uri="{FF2B5EF4-FFF2-40B4-BE49-F238E27FC236}">
                <a16:creationId xmlns:a16="http://schemas.microsoft.com/office/drawing/2014/main" id="{65B7AE11-F358-4C34-ADAD-FB8E31C1B196}"/>
              </a:ext>
            </a:extLst>
          </p:cNvPr>
          <p:cNvSpPr txBox="1"/>
          <p:nvPr/>
        </p:nvSpPr>
        <p:spPr>
          <a:xfrm>
            <a:off x="658676" y="4010386"/>
            <a:ext cx="1370470" cy="830997"/>
          </a:xfrm>
          <a:prstGeom prst="rect">
            <a:avLst/>
          </a:prstGeom>
          <a:solidFill>
            <a:srgbClr val="FFDA9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i="1" dirty="0">
                <a:latin typeface="Palatino Linotype" panose="02040502050505030304" pitchFamily="18" charset="0"/>
              </a:rPr>
              <a:t>41 features</a:t>
            </a:r>
            <a:endParaRPr lang="zh-TW" altLang="en-US" sz="2400" b="1" i="1" baseline="-25000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62969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/>
          <p:cNvGrpSpPr/>
          <p:nvPr/>
        </p:nvGrpSpPr>
        <p:grpSpPr>
          <a:xfrm>
            <a:off x="4202723" y="287178"/>
            <a:ext cx="3745523" cy="646331"/>
            <a:chOff x="4202723" y="287178"/>
            <a:chExt cx="3745523" cy="646331"/>
          </a:xfrm>
        </p:grpSpPr>
        <p:sp>
          <p:nvSpPr>
            <p:cNvPr id="5" name="矩形 4"/>
            <p:cNvSpPr/>
            <p:nvPr/>
          </p:nvSpPr>
          <p:spPr>
            <a:xfrm>
              <a:off x="4319520" y="287178"/>
              <a:ext cx="3480440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3600" b="1" dirty="0">
                  <a:solidFill>
                    <a:srgbClr val="8C5B28"/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Data Generation</a:t>
              </a:r>
            </a:p>
          </p:txBody>
        </p:sp>
        <p:cxnSp>
          <p:nvCxnSpPr>
            <p:cNvPr id="6" name="直線接點 5"/>
            <p:cNvCxnSpPr/>
            <p:nvPr/>
          </p:nvCxnSpPr>
          <p:spPr>
            <a:xfrm>
              <a:off x="4202723" y="933509"/>
              <a:ext cx="3745523" cy="0"/>
            </a:xfrm>
            <a:prstGeom prst="line">
              <a:avLst/>
            </a:prstGeom>
            <a:ln w="31750">
              <a:solidFill>
                <a:srgbClr val="C4AA8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文字方塊 2">
            <a:extLst>
              <a:ext uri="{FF2B5EF4-FFF2-40B4-BE49-F238E27FC236}">
                <a16:creationId xmlns:a16="http://schemas.microsoft.com/office/drawing/2014/main" id="{7D35C0BA-CCC6-42B0-9D2E-5063A0EC6DB2}"/>
              </a:ext>
            </a:extLst>
          </p:cNvPr>
          <p:cNvSpPr txBox="1"/>
          <p:nvPr/>
        </p:nvSpPr>
        <p:spPr>
          <a:xfrm>
            <a:off x="1102908" y="1148954"/>
            <a:ext cx="40750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Host elements: Au, Ag, Cu</a:t>
            </a:r>
            <a:endParaRPr lang="zh-TW" altLang="en-US" sz="2400" b="1" dirty="0">
              <a:solidFill>
                <a:schemeClr val="bg2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855773E1-2586-4F95-9DD1-174A90248A70}"/>
              </a:ext>
            </a:extLst>
          </p:cNvPr>
          <p:cNvSpPr txBox="1"/>
          <p:nvPr/>
        </p:nvSpPr>
        <p:spPr>
          <a:xfrm>
            <a:off x="1102908" y="1730290"/>
            <a:ext cx="210358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Guest elements:</a:t>
            </a:r>
            <a:endParaRPr lang="zh-TW" alt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80A0CCD5-A618-459F-8C74-3F53F6F1DB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1477204"/>
              </p:ext>
            </p:extLst>
          </p:nvPr>
        </p:nvGraphicFramePr>
        <p:xfrm>
          <a:off x="3427905" y="1730712"/>
          <a:ext cx="8128000" cy="1706880"/>
        </p:xfrm>
        <a:graphic>
          <a:graphicData uri="http://schemas.openxmlformats.org/drawingml/2006/table">
            <a:tbl>
              <a:tblPr firstRow="1" bandRow="1">
                <a:tableStyleId>{68D230F3-CF80-4859-8CE7-A43EE81993B5}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3072758903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477347888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925080516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339680028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6403843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</a:t>
                      </a:r>
                      <a:endParaRPr lang="zh-TW" altLang="en-US" sz="2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</a:t>
                      </a:r>
                      <a:endParaRPr lang="zh-TW" altLang="en-US" sz="2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</a:t>
                      </a:r>
                      <a:endParaRPr lang="zh-TW" altLang="en-US" sz="2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Mn</a:t>
                      </a:r>
                      <a:endParaRPr lang="zh-TW" altLang="en-US" sz="2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Fe</a:t>
                      </a:r>
                      <a:endParaRPr lang="zh-TW" altLang="en-US" sz="2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B w="12700" cmpd="sng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624161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</a:t>
                      </a:r>
                      <a:endParaRPr lang="zh-TW" altLang="en-US" sz="2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Ni</a:t>
                      </a:r>
                      <a:endParaRPr lang="zh-TW" altLang="en-US" sz="2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Zr</a:t>
                      </a:r>
                      <a:endParaRPr lang="zh-TW" altLang="en-US" sz="2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Nb</a:t>
                      </a:r>
                      <a:endParaRPr lang="zh-TW" altLang="en-US" sz="2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</a:t>
                      </a:r>
                      <a:endParaRPr lang="zh-TW" altLang="en-US" sz="2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64062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Ru</a:t>
                      </a:r>
                      <a:endParaRPr lang="zh-TW" altLang="en-US" sz="2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T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Rh</a:t>
                      </a:r>
                      <a:endParaRPr lang="zh-TW" altLang="en-US" sz="2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T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Pd</a:t>
                      </a:r>
                      <a:endParaRPr lang="zh-TW" altLang="en-US" sz="2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T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Hf</a:t>
                      </a:r>
                      <a:endParaRPr lang="zh-TW" altLang="en-US" sz="2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T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Ta</a:t>
                      </a:r>
                      <a:endParaRPr lang="zh-TW" altLang="en-US" sz="2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T>
                      <a:noFill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0177408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</a:t>
                      </a:r>
                      <a:endParaRPr lang="zh-TW" altLang="en-US" sz="2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</a:t>
                      </a:r>
                      <a:endParaRPr lang="zh-TW" altLang="en-US" sz="2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Os</a:t>
                      </a:r>
                      <a:endParaRPr lang="zh-TW" altLang="en-US" sz="2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Ir</a:t>
                      </a:r>
                      <a:endParaRPr lang="zh-TW" altLang="en-US" sz="2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Pt</a:t>
                      </a:r>
                      <a:endParaRPr lang="zh-TW" altLang="en-US" sz="2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2992551"/>
                  </a:ext>
                </a:extLst>
              </a:tr>
            </a:tbl>
          </a:graphicData>
        </a:graphic>
      </p:graphicFrame>
      <p:graphicFrame>
        <p:nvGraphicFramePr>
          <p:cNvPr id="11" name="表格 10">
            <a:extLst>
              <a:ext uri="{FF2B5EF4-FFF2-40B4-BE49-F238E27FC236}">
                <a16:creationId xmlns:a16="http://schemas.microsoft.com/office/drawing/2014/main" id="{D366CE7C-6540-4A00-96F9-71AF6C9AAC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4109913"/>
              </p:ext>
            </p:extLst>
          </p:nvPr>
        </p:nvGraphicFramePr>
        <p:xfrm>
          <a:off x="3427905" y="3653961"/>
          <a:ext cx="8128000" cy="1706880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3072758903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477347888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925080516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339680028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6403843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</a:t>
                      </a:r>
                      <a:endParaRPr lang="zh-TW" altLang="en-US" sz="2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</a:t>
                      </a:r>
                      <a:r>
                        <a:rPr lang="en-US" altLang="zh-TW" sz="2200" b="1" baseline="-25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zh-TW" altLang="en-US" sz="2200" b="1" baseline="-25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OH</a:t>
                      </a:r>
                      <a:endParaRPr lang="zh-TW" altLang="en-US" sz="2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</a:t>
                      </a:r>
                      <a:r>
                        <a:rPr lang="en-US" altLang="zh-TW" sz="2200" b="1" baseline="-25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US" altLang="zh-TW" sz="2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</a:t>
                      </a:r>
                      <a:endParaRPr lang="zh-TW" altLang="en-US" sz="2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</a:t>
                      </a:r>
                      <a:endParaRPr lang="zh-TW" altLang="en-US" sz="2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B w="12700" cmpd="sng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624161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</a:t>
                      </a:r>
                      <a:r>
                        <a:rPr lang="en-US" altLang="zh-TW" sz="2200" b="1" baseline="-25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zh-TW" altLang="en-US" sz="2200" b="1" baseline="-25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OOH</a:t>
                      </a:r>
                      <a:endParaRPr lang="zh-TW" altLang="en-US" sz="2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b="1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</a:t>
                      </a:r>
                      <a:endParaRPr lang="zh-TW" altLang="en-US" sz="2200" b="1" baseline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</a:t>
                      </a:r>
                      <a:r>
                        <a:rPr lang="en-US" altLang="zh-TW" sz="2200" b="1" baseline="-25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zh-TW" altLang="en-US" sz="2200" b="1" baseline="-25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</a:t>
                      </a:r>
                      <a:endParaRPr lang="zh-TW" altLang="en-US" sz="2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64062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</a:t>
                      </a:r>
                      <a:r>
                        <a:rPr lang="en-US" altLang="zh-TW" sz="2200" b="1" baseline="-25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zh-TW" altLang="en-US" sz="2200" b="1" baseline="-25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T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COH</a:t>
                      </a:r>
                      <a:endParaRPr lang="zh-TW" altLang="en-US" sz="2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T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CHO</a:t>
                      </a:r>
                      <a:endParaRPr lang="zh-TW" altLang="en-US" sz="2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T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</a:t>
                      </a:r>
                      <a:endParaRPr lang="zh-TW" altLang="en-US" sz="2200" b="1" baseline="-25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T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</a:t>
                      </a:r>
                      <a:r>
                        <a:rPr lang="en-US" altLang="zh-TW" sz="2200" b="1" baseline="-25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zh-TW" altLang="en-US" sz="2200" b="1" baseline="-25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T>
                      <a:noFill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0177408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NH</a:t>
                      </a:r>
                      <a:r>
                        <a:rPr lang="en-US" altLang="zh-TW" sz="2200" b="1" baseline="-25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zh-TW" altLang="en-US" sz="2200" b="1" baseline="-25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2992551"/>
                  </a:ext>
                </a:extLst>
              </a:tr>
            </a:tbl>
          </a:graphicData>
        </a:graphic>
      </p:graphicFrame>
      <p:sp>
        <p:nvSpPr>
          <p:cNvPr id="12" name="文字方塊 11">
            <a:extLst>
              <a:ext uri="{FF2B5EF4-FFF2-40B4-BE49-F238E27FC236}">
                <a16:creationId xmlns:a16="http://schemas.microsoft.com/office/drawing/2014/main" id="{8A2C647F-CAF4-46D9-834B-491453CF3DCB}"/>
              </a:ext>
            </a:extLst>
          </p:cNvPr>
          <p:cNvSpPr txBox="1"/>
          <p:nvPr/>
        </p:nvSpPr>
        <p:spPr>
          <a:xfrm>
            <a:off x="1102908" y="3606059"/>
            <a:ext cx="210358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Adsorbates:</a:t>
            </a:r>
            <a:endParaRPr lang="zh-TW" alt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2841277" y="5850794"/>
            <a:ext cx="380749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TW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Totally 960 combinations</a:t>
            </a: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D9D405F6-7111-4A7F-BC43-BFAA661C9FBC}"/>
              </a:ext>
            </a:extLst>
          </p:cNvPr>
          <p:cNvSpPr txBox="1"/>
          <p:nvPr/>
        </p:nvSpPr>
        <p:spPr>
          <a:xfrm>
            <a:off x="6939616" y="5479187"/>
            <a:ext cx="423990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i="1" dirty="0">
                <a:latin typeface="Palatino Linotype" panose="02040502050505030304" pitchFamily="18" charset="0"/>
              </a:rPr>
              <a:t>J. Am. Chem. Soc.</a:t>
            </a:r>
            <a:r>
              <a:rPr lang="en-US" altLang="zh-TW" dirty="0">
                <a:latin typeface="Palatino Linotype" panose="02040502050505030304" pitchFamily="18" charset="0"/>
              </a:rPr>
              <a:t> </a:t>
            </a:r>
            <a:r>
              <a:rPr lang="en-US" altLang="zh-TW" b="1" dirty="0">
                <a:latin typeface="Palatino Linotype" panose="02040502050505030304" pitchFamily="18" charset="0"/>
              </a:rPr>
              <a:t>2021</a:t>
            </a:r>
            <a:r>
              <a:rPr lang="en-US" altLang="zh-TW" dirty="0">
                <a:latin typeface="Palatino Linotype" panose="02040502050505030304" pitchFamily="18" charset="0"/>
              </a:rPr>
              <a:t>, 143, 11897−11902</a:t>
            </a:r>
          </a:p>
          <a:p>
            <a:r>
              <a:rPr lang="en-US" altLang="zh-TW" i="1" dirty="0">
                <a:latin typeface="Palatino Linotype" panose="02040502050505030304" pitchFamily="18" charset="0"/>
              </a:rPr>
              <a:t>J. Mater. Chem. A</a:t>
            </a:r>
            <a:r>
              <a:rPr lang="en-US" altLang="zh-TW" dirty="0">
                <a:latin typeface="Palatino Linotype" panose="02040502050505030304" pitchFamily="18" charset="0"/>
              </a:rPr>
              <a:t>, 2019, </a:t>
            </a:r>
            <a:r>
              <a:rPr lang="en-US" altLang="zh-TW" b="1" dirty="0">
                <a:latin typeface="Palatino Linotype" panose="02040502050505030304" pitchFamily="18" charset="0"/>
              </a:rPr>
              <a:t>7</a:t>
            </a:r>
            <a:r>
              <a:rPr lang="en-US" altLang="zh-TW" dirty="0">
                <a:latin typeface="Palatino Linotype" panose="02040502050505030304" pitchFamily="18" charset="0"/>
              </a:rPr>
              <a:t>, 3531–3543</a:t>
            </a:r>
          </a:p>
          <a:p>
            <a:r>
              <a:rPr lang="de-DE" altLang="zh-TW" i="1" dirty="0">
                <a:latin typeface="Palatino Linotype" panose="02040502050505030304" pitchFamily="18" charset="0"/>
              </a:rPr>
              <a:t>Chem. Sci.</a:t>
            </a:r>
            <a:r>
              <a:rPr lang="de-DE" altLang="zh-TW" dirty="0">
                <a:latin typeface="Palatino Linotype" panose="02040502050505030304" pitchFamily="18" charset="0"/>
              </a:rPr>
              <a:t>, 2019, </a:t>
            </a:r>
            <a:r>
              <a:rPr lang="de-DE" altLang="zh-TW" b="1" dirty="0">
                <a:latin typeface="Palatino Linotype" panose="02040502050505030304" pitchFamily="18" charset="0"/>
              </a:rPr>
              <a:t>10</a:t>
            </a:r>
            <a:r>
              <a:rPr lang="de-DE" altLang="zh-TW" dirty="0">
                <a:latin typeface="Palatino Linotype" panose="02040502050505030304" pitchFamily="18" charset="0"/>
              </a:rPr>
              <a:t>, 9165–9181</a:t>
            </a:r>
          </a:p>
          <a:p>
            <a:r>
              <a:rPr lang="en-US" altLang="zh-TW" i="1" dirty="0">
                <a:latin typeface="Palatino Linotype" panose="02040502050505030304" pitchFamily="18" charset="0"/>
              </a:rPr>
              <a:t>Energy Sci. Eng.</a:t>
            </a:r>
            <a:r>
              <a:rPr lang="en-US" altLang="zh-TW" dirty="0">
                <a:latin typeface="Palatino Linotype" panose="02040502050505030304" pitchFamily="18" charset="0"/>
              </a:rPr>
              <a:t>, 2021, </a:t>
            </a:r>
            <a:r>
              <a:rPr lang="en-US" altLang="zh-TW" b="1" dirty="0">
                <a:latin typeface="Palatino Linotype" panose="02040502050505030304" pitchFamily="18" charset="0"/>
              </a:rPr>
              <a:t>9</a:t>
            </a:r>
            <a:r>
              <a:rPr lang="en-US" altLang="zh-TW" dirty="0">
                <a:latin typeface="Palatino Linotype" panose="02040502050505030304" pitchFamily="18" charset="0"/>
              </a:rPr>
              <a:t>, 1012–1032</a:t>
            </a:r>
          </a:p>
          <a:p>
            <a:r>
              <a:rPr lang="en-US" altLang="zh-TW" i="1" dirty="0">
                <a:latin typeface="Palatino Linotype" panose="02040502050505030304" pitchFamily="18" charset="0"/>
              </a:rPr>
              <a:t>ACS </a:t>
            </a:r>
            <a:r>
              <a:rPr lang="en-US" altLang="zh-TW" i="1" dirty="0" err="1">
                <a:latin typeface="Palatino Linotype" panose="02040502050505030304" pitchFamily="18" charset="0"/>
              </a:rPr>
              <a:t>Catal</a:t>
            </a:r>
            <a:r>
              <a:rPr lang="en-US" altLang="zh-TW" i="1" dirty="0">
                <a:latin typeface="Palatino Linotype" panose="02040502050505030304" pitchFamily="18" charset="0"/>
              </a:rPr>
              <a:t>.,</a:t>
            </a:r>
            <a:r>
              <a:rPr lang="en-US" altLang="zh-TW" dirty="0">
                <a:latin typeface="Palatino Linotype" panose="02040502050505030304" pitchFamily="18" charset="0"/>
              </a:rPr>
              <a:t> 2020, </a:t>
            </a:r>
            <a:r>
              <a:rPr lang="en-US" altLang="zh-TW" b="1" dirty="0">
                <a:latin typeface="Palatino Linotype" panose="02040502050505030304" pitchFamily="18" charset="0"/>
              </a:rPr>
              <a:t>10</a:t>
            </a:r>
            <a:r>
              <a:rPr lang="en-US" altLang="zh-TW" dirty="0">
                <a:latin typeface="Palatino Linotype" panose="02040502050505030304" pitchFamily="18" charset="0"/>
              </a:rPr>
              <a:t>, 1754−1768</a:t>
            </a:r>
          </a:p>
          <a:p>
            <a:r>
              <a:rPr lang="en-US" altLang="zh-TW" i="1" dirty="0">
                <a:latin typeface="Palatino Linotype" panose="02040502050505030304" pitchFamily="18" charset="0"/>
              </a:rPr>
              <a:t>J. Phys. Energy</a:t>
            </a:r>
            <a:r>
              <a:rPr lang="en-US" altLang="zh-TW" dirty="0">
                <a:latin typeface="Palatino Linotype" panose="02040502050505030304" pitchFamily="18" charset="0"/>
              </a:rPr>
              <a:t>, 2021, </a:t>
            </a:r>
            <a:r>
              <a:rPr lang="en-US" altLang="zh-TW" b="1" dirty="0">
                <a:latin typeface="Palatino Linotype" panose="02040502050505030304" pitchFamily="18" charset="0"/>
              </a:rPr>
              <a:t>3</a:t>
            </a:r>
            <a:r>
              <a:rPr lang="en-US" altLang="zh-TW" dirty="0">
                <a:latin typeface="Palatino Linotype" panose="02040502050505030304" pitchFamily="18" charset="0"/>
              </a:rPr>
              <a:t>, 026001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7210B151-E0AD-40D3-97AA-2D8AB1D7ED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6823B-40A2-44CA-A9A4-4CEF1C410F2B}" type="slidenum">
              <a:rPr lang="zh-TW" altLang="en-US" smtClean="0"/>
              <a:pPr/>
              <a:t>6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979483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/>
          <p:cNvGrpSpPr/>
          <p:nvPr/>
        </p:nvGrpSpPr>
        <p:grpSpPr>
          <a:xfrm>
            <a:off x="5029200" y="304762"/>
            <a:ext cx="2440983" cy="646331"/>
            <a:chOff x="6052977" y="287178"/>
            <a:chExt cx="2440983" cy="646331"/>
          </a:xfrm>
        </p:grpSpPr>
        <p:sp>
          <p:nvSpPr>
            <p:cNvPr id="5" name="矩形 4"/>
            <p:cNvSpPr/>
            <p:nvPr/>
          </p:nvSpPr>
          <p:spPr>
            <a:xfrm>
              <a:off x="6559021" y="287178"/>
              <a:ext cx="1441420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3600" b="1" dirty="0">
                  <a:solidFill>
                    <a:srgbClr val="8C5B28"/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Model</a:t>
              </a:r>
            </a:p>
          </p:txBody>
        </p:sp>
        <p:cxnSp>
          <p:nvCxnSpPr>
            <p:cNvPr id="6" name="直線接點 5"/>
            <p:cNvCxnSpPr>
              <a:cxnSpLocks/>
            </p:cNvCxnSpPr>
            <p:nvPr/>
          </p:nvCxnSpPr>
          <p:spPr>
            <a:xfrm>
              <a:off x="6052977" y="933509"/>
              <a:ext cx="2440983" cy="0"/>
            </a:xfrm>
            <a:prstGeom prst="line">
              <a:avLst/>
            </a:prstGeom>
            <a:ln w="31750">
              <a:solidFill>
                <a:srgbClr val="C4AA8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BE51832B-7A82-45B6-BCA2-A1B260329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6823B-40A2-44CA-A9A4-4CEF1C410F2B}" type="slidenum">
              <a:rPr lang="zh-TW" altLang="en-US" smtClean="0"/>
              <a:pPr/>
              <a:t>7</a:t>
            </a:fld>
            <a:endParaRPr lang="zh-TW" altLang="en-US" dirty="0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45102333-25F8-4622-8CE9-F9BA33826D32}"/>
              </a:ext>
            </a:extLst>
          </p:cNvPr>
          <p:cNvSpPr txBox="1"/>
          <p:nvPr/>
        </p:nvSpPr>
        <p:spPr>
          <a:xfrm>
            <a:off x="1390482" y="958481"/>
            <a:ext cx="36730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latin typeface="Palatino Linotype" panose="02040502050505030304" pitchFamily="18" charset="0"/>
              </a:rPr>
              <a:t>Model 1: </a:t>
            </a:r>
            <a:r>
              <a:rPr lang="en-US" altLang="zh-TW" sz="2400" b="1" dirty="0" err="1">
                <a:latin typeface="Palatino Linotype" panose="02040502050505030304" pitchFamily="18" charset="0"/>
              </a:rPr>
              <a:t>DeepConvNet</a:t>
            </a:r>
            <a:endParaRPr lang="zh-TW" altLang="en-US" sz="2400" b="1" dirty="0">
              <a:latin typeface="Palatino Linotype" panose="02040502050505030304" pitchFamily="18" charset="0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47E7ECF4-C4DD-4809-8524-0D975824FC28}"/>
              </a:ext>
            </a:extLst>
          </p:cNvPr>
          <p:cNvSpPr txBox="1"/>
          <p:nvPr/>
        </p:nvSpPr>
        <p:spPr>
          <a:xfrm>
            <a:off x="7470183" y="965868"/>
            <a:ext cx="26942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latin typeface="Palatino Linotype" panose="02040502050505030304" pitchFamily="18" charset="0"/>
              </a:rPr>
              <a:t>Model 2: </a:t>
            </a:r>
            <a:r>
              <a:rPr lang="en-US" altLang="zh-TW" sz="2400" b="1" dirty="0" err="1">
                <a:latin typeface="Palatino Linotype" panose="02040502050505030304" pitchFamily="18" charset="0"/>
              </a:rPr>
              <a:t>EEGNet</a:t>
            </a:r>
            <a:endParaRPr lang="zh-TW" altLang="en-US" sz="2400" b="1" dirty="0">
              <a:latin typeface="Palatino Linotype" panose="02040502050505030304" pitchFamily="18" charset="0"/>
            </a:endParaRPr>
          </a:p>
        </p:txBody>
      </p:sp>
      <p:pic>
        <p:nvPicPr>
          <p:cNvPr id="20" name="圖片 19">
            <a:extLst>
              <a:ext uri="{FF2B5EF4-FFF2-40B4-BE49-F238E27FC236}">
                <a16:creationId xmlns:a16="http://schemas.microsoft.com/office/drawing/2014/main" id="{E944BC70-BB3C-4FCD-B28D-0BC805FBF6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773" y="1427533"/>
            <a:ext cx="4144762" cy="5000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2220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/>
          <p:cNvGrpSpPr/>
          <p:nvPr/>
        </p:nvGrpSpPr>
        <p:grpSpPr>
          <a:xfrm>
            <a:off x="3487119" y="304762"/>
            <a:ext cx="5145437" cy="646331"/>
            <a:chOff x="4510896" y="287178"/>
            <a:chExt cx="5145437" cy="646331"/>
          </a:xfrm>
        </p:grpSpPr>
        <p:sp>
          <p:nvSpPr>
            <p:cNvPr id="5" name="矩形 4"/>
            <p:cNvSpPr/>
            <p:nvPr/>
          </p:nvSpPr>
          <p:spPr>
            <a:xfrm>
              <a:off x="5032440" y="287178"/>
              <a:ext cx="4352474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3600" b="1" dirty="0">
                  <a:solidFill>
                    <a:srgbClr val="8C5B28"/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Results &amp; discussion</a:t>
              </a:r>
            </a:p>
          </p:txBody>
        </p:sp>
        <p:cxnSp>
          <p:nvCxnSpPr>
            <p:cNvPr id="6" name="直線接點 5"/>
            <p:cNvCxnSpPr>
              <a:cxnSpLocks/>
            </p:cNvCxnSpPr>
            <p:nvPr/>
          </p:nvCxnSpPr>
          <p:spPr>
            <a:xfrm>
              <a:off x="4510896" y="933509"/>
              <a:ext cx="5145437" cy="0"/>
            </a:xfrm>
            <a:prstGeom prst="line">
              <a:avLst/>
            </a:prstGeom>
            <a:ln w="31750">
              <a:solidFill>
                <a:srgbClr val="C4AA8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BE51832B-7A82-45B6-BCA2-A1B260329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6823B-40A2-44CA-A9A4-4CEF1C410F2B}" type="slidenum">
              <a:rPr lang="zh-TW" altLang="en-US" smtClean="0"/>
              <a:pPr/>
              <a:t>8</a:t>
            </a:fld>
            <a:endParaRPr lang="zh-TW" altLang="en-US" dirty="0"/>
          </a:p>
        </p:txBody>
      </p:sp>
      <p:grpSp>
        <p:nvGrpSpPr>
          <p:cNvPr id="26" name="群組 25">
            <a:extLst>
              <a:ext uri="{FF2B5EF4-FFF2-40B4-BE49-F238E27FC236}">
                <a16:creationId xmlns:a16="http://schemas.microsoft.com/office/drawing/2014/main" id="{226172E6-FC56-43D6-B225-A8CB24C684BA}"/>
              </a:ext>
            </a:extLst>
          </p:cNvPr>
          <p:cNvGrpSpPr/>
          <p:nvPr/>
        </p:nvGrpSpPr>
        <p:grpSpPr>
          <a:xfrm>
            <a:off x="6375865" y="3796717"/>
            <a:ext cx="5040436" cy="2646892"/>
            <a:chOff x="6375865" y="3796717"/>
            <a:chExt cx="5040436" cy="2646892"/>
          </a:xfrm>
        </p:grpSpPr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00562282-D126-41A2-A45F-E8D7AE4D4F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82685" y="3796717"/>
              <a:ext cx="4933616" cy="2574686"/>
            </a:xfrm>
            <a:prstGeom prst="rect">
              <a:avLst/>
            </a:prstGeom>
          </p:spPr>
        </p:pic>
        <p:sp>
          <p:nvSpPr>
            <p:cNvPr id="13" name="文字方塊 12">
              <a:extLst>
                <a:ext uri="{FF2B5EF4-FFF2-40B4-BE49-F238E27FC236}">
                  <a16:creationId xmlns:a16="http://schemas.microsoft.com/office/drawing/2014/main" id="{7A24F71F-E56E-4B05-889A-2347EA4DDD87}"/>
                </a:ext>
              </a:extLst>
            </p:cNvPr>
            <p:cNvSpPr txBox="1"/>
            <p:nvPr/>
          </p:nvSpPr>
          <p:spPr>
            <a:xfrm rot="16200000">
              <a:off x="6022403" y="4816929"/>
              <a:ext cx="953145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TW" sz="1000" dirty="0">
                  <a:latin typeface="Arial" panose="020B0604020202020204" pitchFamily="34" charset="0"/>
                  <a:cs typeface="Arial" panose="020B0604020202020204" pitchFamily="34" charset="0"/>
                </a:rPr>
                <a:t>Accuracy (%)</a:t>
              </a:r>
              <a:endParaRPr lang="zh-TW" altLang="en-US" sz="1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文字方塊 20">
              <a:extLst>
                <a:ext uri="{FF2B5EF4-FFF2-40B4-BE49-F238E27FC236}">
                  <a16:creationId xmlns:a16="http://schemas.microsoft.com/office/drawing/2014/main" id="{84CBCBCA-F4C9-4079-B776-E4DADE46335A}"/>
                </a:ext>
              </a:extLst>
            </p:cNvPr>
            <p:cNvSpPr txBox="1"/>
            <p:nvPr/>
          </p:nvSpPr>
          <p:spPr>
            <a:xfrm>
              <a:off x="8826286" y="6191238"/>
              <a:ext cx="550189" cy="25237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TW" sz="1000" dirty="0">
                  <a:latin typeface="Arial" panose="020B0604020202020204" pitchFamily="34" charset="0"/>
                  <a:cs typeface="Arial" panose="020B0604020202020204" pitchFamily="34" charset="0"/>
                </a:rPr>
                <a:t>Epoch</a:t>
              </a:r>
              <a:endParaRPr lang="zh-TW" altLang="en-US" sz="1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5" name="群組 24">
            <a:extLst>
              <a:ext uri="{FF2B5EF4-FFF2-40B4-BE49-F238E27FC236}">
                <a16:creationId xmlns:a16="http://schemas.microsoft.com/office/drawing/2014/main" id="{8028A321-7F2F-4BCE-8BDA-4DDB4741886F}"/>
              </a:ext>
            </a:extLst>
          </p:cNvPr>
          <p:cNvGrpSpPr/>
          <p:nvPr/>
        </p:nvGrpSpPr>
        <p:grpSpPr>
          <a:xfrm>
            <a:off x="6383614" y="1161661"/>
            <a:ext cx="5032687" cy="2579580"/>
            <a:chOff x="6383614" y="1161661"/>
            <a:chExt cx="5032687" cy="2579580"/>
          </a:xfrm>
        </p:grpSpPr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F4F7368D-E1DA-4CBC-AC06-97839C1B57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06725" y="1161661"/>
              <a:ext cx="4909576" cy="2524105"/>
            </a:xfrm>
            <a:prstGeom prst="rect">
              <a:avLst/>
            </a:prstGeom>
          </p:spPr>
        </p:pic>
        <p:sp>
          <p:nvSpPr>
            <p:cNvPr id="16" name="文字方塊 15">
              <a:extLst>
                <a:ext uri="{FF2B5EF4-FFF2-40B4-BE49-F238E27FC236}">
                  <a16:creationId xmlns:a16="http://schemas.microsoft.com/office/drawing/2014/main" id="{F6F5CF25-88B7-4EFB-A9A8-E458D904C342}"/>
                </a:ext>
              </a:extLst>
            </p:cNvPr>
            <p:cNvSpPr txBox="1"/>
            <p:nvPr/>
          </p:nvSpPr>
          <p:spPr>
            <a:xfrm rot="16200000">
              <a:off x="6030152" y="2171885"/>
              <a:ext cx="953145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TW" sz="1000" dirty="0">
                  <a:latin typeface="Arial" panose="020B0604020202020204" pitchFamily="34" charset="0"/>
                  <a:cs typeface="Arial" panose="020B0604020202020204" pitchFamily="34" charset="0"/>
                </a:rPr>
                <a:t>Accuracy (%)</a:t>
              </a:r>
              <a:endParaRPr lang="zh-TW" altLang="en-US" sz="1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文字方塊 21">
              <a:extLst>
                <a:ext uri="{FF2B5EF4-FFF2-40B4-BE49-F238E27FC236}">
                  <a16:creationId xmlns:a16="http://schemas.microsoft.com/office/drawing/2014/main" id="{A5904247-69AA-4B9D-B435-5965C19C0BDA}"/>
                </a:ext>
              </a:extLst>
            </p:cNvPr>
            <p:cNvSpPr txBox="1"/>
            <p:nvPr/>
          </p:nvSpPr>
          <p:spPr>
            <a:xfrm>
              <a:off x="8826286" y="3488870"/>
              <a:ext cx="550189" cy="25237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TW" sz="1000" dirty="0">
                  <a:latin typeface="Arial" panose="020B0604020202020204" pitchFamily="34" charset="0"/>
                  <a:cs typeface="Arial" panose="020B0604020202020204" pitchFamily="34" charset="0"/>
                </a:rPr>
                <a:t>Epoch</a:t>
              </a:r>
              <a:endParaRPr lang="zh-TW" altLang="en-US" sz="1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51BEE373-331A-4779-9FAA-D4350EC6E1C1}"/>
              </a:ext>
            </a:extLst>
          </p:cNvPr>
          <p:cNvGrpSpPr/>
          <p:nvPr/>
        </p:nvGrpSpPr>
        <p:grpSpPr>
          <a:xfrm>
            <a:off x="652588" y="1161651"/>
            <a:ext cx="5032689" cy="2617968"/>
            <a:chOff x="652588" y="1161651"/>
            <a:chExt cx="5032689" cy="2617968"/>
          </a:xfrm>
        </p:grpSpPr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92EB7036-043A-4AD1-A57F-CADB177AAA0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3259" y="1161651"/>
              <a:ext cx="4872018" cy="2524115"/>
            </a:xfrm>
            <a:prstGeom prst="rect">
              <a:avLst/>
            </a:prstGeom>
          </p:spPr>
        </p:pic>
        <p:sp>
          <p:nvSpPr>
            <p:cNvPr id="20" name="文字方塊 19">
              <a:extLst>
                <a:ext uri="{FF2B5EF4-FFF2-40B4-BE49-F238E27FC236}">
                  <a16:creationId xmlns:a16="http://schemas.microsoft.com/office/drawing/2014/main" id="{0A2E59F6-DB34-4E28-812C-7BA320CDA83F}"/>
                </a:ext>
              </a:extLst>
            </p:cNvPr>
            <p:cNvSpPr txBox="1"/>
            <p:nvPr/>
          </p:nvSpPr>
          <p:spPr>
            <a:xfrm rot="16200000">
              <a:off x="527749" y="2146730"/>
              <a:ext cx="495900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TW" sz="1000" dirty="0">
                  <a:latin typeface="Arial" panose="020B0604020202020204" pitchFamily="34" charset="0"/>
                  <a:cs typeface="Arial" panose="020B0604020202020204" pitchFamily="34" charset="0"/>
                </a:rPr>
                <a:t>Loss</a:t>
              </a:r>
              <a:endParaRPr lang="zh-TW" altLang="en-US" sz="1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文字方塊 22">
              <a:extLst>
                <a:ext uri="{FF2B5EF4-FFF2-40B4-BE49-F238E27FC236}">
                  <a16:creationId xmlns:a16="http://schemas.microsoft.com/office/drawing/2014/main" id="{13FA330E-0E9E-4ABD-8A05-D1D192762170}"/>
                </a:ext>
              </a:extLst>
            </p:cNvPr>
            <p:cNvSpPr txBox="1"/>
            <p:nvPr/>
          </p:nvSpPr>
          <p:spPr>
            <a:xfrm>
              <a:off x="3144864" y="3527248"/>
              <a:ext cx="550189" cy="25237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TW" sz="1000" dirty="0">
                  <a:latin typeface="Arial" panose="020B0604020202020204" pitchFamily="34" charset="0"/>
                  <a:cs typeface="Arial" panose="020B0604020202020204" pitchFamily="34" charset="0"/>
                </a:rPr>
                <a:t>Epoch</a:t>
              </a:r>
              <a:endParaRPr lang="zh-TW" altLang="en-US" sz="1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9C5784DC-7CD0-4019-88BE-ACA0E4EB1CD9}"/>
              </a:ext>
            </a:extLst>
          </p:cNvPr>
          <p:cNvGrpSpPr/>
          <p:nvPr/>
        </p:nvGrpSpPr>
        <p:grpSpPr>
          <a:xfrm>
            <a:off x="690148" y="3796717"/>
            <a:ext cx="4995129" cy="2574686"/>
            <a:chOff x="690148" y="3796717"/>
            <a:chExt cx="4995129" cy="2574686"/>
          </a:xfrm>
        </p:grpSpPr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AE178996-17D5-49C4-8D72-BD1AEE7354F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13259" y="3796717"/>
              <a:ext cx="4872018" cy="2492551"/>
            </a:xfrm>
            <a:prstGeom prst="rect">
              <a:avLst/>
            </a:prstGeom>
          </p:spPr>
        </p:pic>
        <p:sp>
          <p:nvSpPr>
            <p:cNvPr id="17" name="文字方塊 16">
              <a:extLst>
                <a:ext uri="{FF2B5EF4-FFF2-40B4-BE49-F238E27FC236}">
                  <a16:creationId xmlns:a16="http://schemas.microsoft.com/office/drawing/2014/main" id="{2331D200-03CD-4121-8071-8CC7739BE6B2}"/>
                </a:ext>
              </a:extLst>
            </p:cNvPr>
            <p:cNvSpPr txBox="1"/>
            <p:nvPr/>
          </p:nvSpPr>
          <p:spPr>
            <a:xfrm rot="16200000">
              <a:off x="565309" y="4712999"/>
              <a:ext cx="495900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TW" sz="1000" dirty="0">
                  <a:latin typeface="Arial" panose="020B0604020202020204" pitchFamily="34" charset="0"/>
                  <a:cs typeface="Arial" panose="020B0604020202020204" pitchFamily="34" charset="0"/>
                </a:rPr>
                <a:t>Loss</a:t>
              </a:r>
              <a:endParaRPr lang="zh-TW" altLang="en-US" sz="1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文字方塊 23">
              <a:extLst>
                <a:ext uri="{FF2B5EF4-FFF2-40B4-BE49-F238E27FC236}">
                  <a16:creationId xmlns:a16="http://schemas.microsoft.com/office/drawing/2014/main" id="{20C32E81-89F4-4D4F-9876-78FE09E62173}"/>
                </a:ext>
              </a:extLst>
            </p:cNvPr>
            <p:cNvSpPr txBox="1"/>
            <p:nvPr/>
          </p:nvSpPr>
          <p:spPr>
            <a:xfrm>
              <a:off x="3144863" y="6119032"/>
              <a:ext cx="550189" cy="25237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TW" sz="1000" dirty="0">
                  <a:latin typeface="Arial" panose="020B0604020202020204" pitchFamily="34" charset="0"/>
                  <a:cs typeface="Arial" panose="020B0604020202020204" pitchFamily="34" charset="0"/>
                </a:rPr>
                <a:t>Epoch</a:t>
              </a:r>
              <a:endParaRPr lang="zh-TW" altLang="en-US" sz="1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809329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/>
          <p:cNvGrpSpPr/>
          <p:nvPr/>
        </p:nvGrpSpPr>
        <p:grpSpPr>
          <a:xfrm>
            <a:off x="3487119" y="304762"/>
            <a:ext cx="5145437" cy="646331"/>
            <a:chOff x="4510896" y="287178"/>
            <a:chExt cx="5145437" cy="646331"/>
          </a:xfrm>
        </p:grpSpPr>
        <p:sp>
          <p:nvSpPr>
            <p:cNvPr id="5" name="矩形 4"/>
            <p:cNvSpPr/>
            <p:nvPr/>
          </p:nvSpPr>
          <p:spPr>
            <a:xfrm>
              <a:off x="5032440" y="287178"/>
              <a:ext cx="4352474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3600" b="1" dirty="0">
                  <a:solidFill>
                    <a:srgbClr val="8C5B28"/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Results &amp; discussion</a:t>
              </a:r>
            </a:p>
          </p:txBody>
        </p:sp>
        <p:cxnSp>
          <p:nvCxnSpPr>
            <p:cNvPr id="6" name="直線接點 5"/>
            <p:cNvCxnSpPr>
              <a:cxnSpLocks/>
            </p:cNvCxnSpPr>
            <p:nvPr/>
          </p:nvCxnSpPr>
          <p:spPr>
            <a:xfrm>
              <a:off x="4510896" y="933509"/>
              <a:ext cx="5145437" cy="0"/>
            </a:xfrm>
            <a:prstGeom prst="line">
              <a:avLst/>
            </a:prstGeom>
            <a:ln w="31750">
              <a:solidFill>
                <a:srgbClr val="C4AA8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BE51832B-7A82-45B6-BCA2-A1B260329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6823B-40A2-44CA-A9A4-4CEF1C410F2B}" type="slidenum">
              <a:rPr lang="zh-TW" altLang="en-US" smtClean="0"/>
              <a:pPr/>
              <a:t>9</a:t>
            </a:fld>
            <a:endParaRPr lang="zh-TW" altLang="en-US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EB2F52C1-25E7-4FC1-A95C-F833A1CA3A3C}"/>
              </a:ext>
            </a:extLst>
          </p:cNvPr>
          <p:cNvSpPr txBox="1"/>
          <p:nvPr/>
        </p:nvSpPr>
        <p:spPr>
          <a:xfrm>
            <a:off x="1779505" y="3059668"/>
            <a:ext cx="2611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比較不同</a:t>
            </a:r>
            <a:r>
              <a:rPr lang="en-US" altLang="zh-TW" dirty="0"/>
              <a:t>model results</a:t>
            </a: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FDA04C3E-9F13-423E-9340-86BD13FF0FA3}"/>
              </a:ext>
            </a:extLst>
          </p:cNvPr>
          <p:cNvSpPr txBox="1"/>
          <p:nvPr/>
        </p:nvSpPr>
        <p:spPr>
          <a:xfrm>
            <a:off x="6956372" y="3059668"/>
            <a:ext cx="49695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比較不同</a:t>
            </a:r>
            <a:r>
              <a:rPr lang="en-US" altLang="zh-TW" dirty="0"/>
              <a:t>training set (</a:t>
            </a:r>
            <a:r>
              <a:rPr lang="zh-TW" altLang="en-US" dirty="0"/>
              <a:t>反應前</a:t>
            </a:r>
            <a:r>
              <a:rPr lang="en-US" altLang="zh-TW" dirty="0"/>
              <a:t>DOS vs </a:t>
            </a:r>
            <a:r>
              <a:rPr lang="zh-TW" altLang="en-US" dirty="0"/>
              <a:t>反應後</a:t>
            </a:r>
            <a:r>
              <a:rPr lang="en-US" altLang="zh-TW" dirty="0"/>
              <a:t>DOS)</a:t>
            </a:r>
          </a:p>
        </p:txBody>
      </p:sp>
    </p:spTree>
    <p:extLst>
      <p:ext uri="{BB962C8B-B14F-4D97-AF65-F5344CB8AC3E}">
        <p14:creationId xmlns:p14="http://schemas.microsoft.com/office/powerpoint/2010/main" val="31073421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1331</TotalTime>
  <Words>476</Words>
  <Application>Microsoft Office PowerPoint</Application>
  <PresentationFormat>寬螢幕</PresentationFormat>
  <Paragraphs>143</Paragraphs>
  <Slides>11</Slides>
  <Notes>5</Notes>
  <HiddenSlides>1</HiddenSlides>
  <MMClips>0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11</vt:i4>
      </vt:variant>
    </vt:vector>
  </HeadingPairs>
  <TitlesOfParts>
    <vt:vector size="21" baseType="lpstr">
      <vt:lpstr>微軟正黑體</vt:lpstr>
      <vt:lpstr>新細明體</vt:lpstr>
      <vt:lpstr>標楷體</vt:lpstr>
      <vt:lpstr>Arial</vt:lpstr>
      <vt:lpstr>Calibri</vt:lpstr>
      <vt:lpstr>Calibri Light</vt:lpstr>
      <vt:lpstr>Palatino Linotype</vt:lpstr>
      <vt:lpstr>Times New Roman</vt:lpstr>
      <vt:lpstr>Wingdings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ML期末報告-final-project-v1</dc:title>
  <dc:creator>Jui-Cheng Kao</dc:creator>
  <cp:lastModifiedBy>Jui-Cheng Kao</cp:lastModifiedBy>
  <cp:revision>166</cp:revision>
  <dcterms:created xsi:type="dcterms:W3CDTF">2022-04-14T02:38:24Z</dcterms:created>
  <dcterms:modified xsi:type="dcterms:W3CDTF">2022-06-12T18:19:10Z</dcterms:modified>
</cp:coreProperties>
</file>